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61" r:id="rId3"/>
    <p:sldId id="275" r:id="rId4"/>
    <p:sldId id="264" r:id="rId5"/>
    <p:sldId id="265" r:id="rId6"/>
    <p:sldId id="262" r:id="rId7"/>
    <p:sldId id="263" r:id="rId8"/>
    <p:sldId id="276" r:id="rId9"/>
    <p:sldId id="284" r:id="rId10"/>
    <p:sldId id="277" r:id="rId11"/>
    <p:sldId id="278" r:id="rId12"/>
    <p:sldId id="279" r:id="rId13"/>
    <p:sldId id="280" r:id="rId14"/>
    <p:sldId id="281" r:id="rId15"/>
    <p:sldId id="282" r:id="rId16"/>
    <p:sldId id="283" r:id="rId17"/>
    <p:sldId id="268" r:id="rId18"/>
    <p:sldId id="273" r:id="rId19"/>
    <p:sldId id="274" r:id="rId2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416DACAA-379F-4145-AB8E-4DA74F23ED01}">
          <p14:sldIdLst>
            <p14:sldId id="256"/>
            <p14:sldId id="261"/>
            <p14:sldId id="275"/>
            <p14:sldId id="264"/>
            <p14:sldId id="265"/>
            <p14:sldId id="262"/>
            <p14:sldId id="263"/>
            <p14:sldId id="276"/>
            <p14:sldId id="284"/>
            <p14:sldId id="277"/>
            <p14:sldId id="278"/>
            <p14:sldId id="279"/>
            <p14:sldId id="280"/>
            <p14:sldId id="281"/>
            <p14:sldId id="282"/>
            <p14:sldId id="283"/>
            <p14:sldId id="268"/>
            <p14:sldId id="273"/>
            <p14:sldId id="27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47" autoAdjust="0"/>
    <p:restoredTop sz="93418" autoAdjust="0"/>
  </p:normalViewPr>
  <p:slideViewPr>
    <p:cSldViewPr>
      <p:cViewPr varScale="1">
        <p:scale>
          <a:sx n="66" d="100"/>
          <a:sy n="66" d="100"/>
        </p:scale>
        <p:origin x="726"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D55554-9CCB-4900-912D-5C484D91CD47}" type="datetimeFigureOut">
              <a:rPr lang="es-MX" smtClean="0"/>
              <a:t>21/03/2017</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D7C5C0-AE11-482B-B7D0-158C3CB82315}" type="slidenum">
              <a:rPr lang="es-MX" smtClean="0"/>
              <a:t>‹Nº›</a:t>
            </a:fld>
            <a:endParaRPr lang="es-MX"/>
          </a:p>
        </p:txBody>
      </p:sp>
    </p:spTree>
    <p:extLst>
      <p:ext uri="{BB962C8B-B14F-4D97-AF65-F5344CB8AC3E}">
        <p14:creationId xmlns:p14="http://schemas.microsoft.com/office/powerpoint/2010/main" val="1638846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21/03/2017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3066083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21/03/2017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4187091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21/03/2017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55051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21/03/2017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186446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0069BDE-CB26-4B65-B82A-5268310915C2}" type="datetimeFigureOut">
              <a:rPr lang="es-MX" smtClean="0"/>
              <a:t>21/03/2017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128641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D0069BDE-CB26-4B65-B82A-5268310915C2}" type="datetimeFigureOut">
              <a:rPr lang="es-MX" smtClean="0"/>
              <a:t>21/03/2017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894951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D0069BDE-CB26-4B65-B82A-5268310915C2}" type="datetimeFigureOut">
              <a:rPr lang="es-MX" smtClean="0"/>
              <a:t>21/03/2017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896583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D0069BDE-CB26-4B65-B82A-5268310915C2}" type="datetimeFigureOut">
              <a:rPr lang="es-MX" smtClean="0"/>
              <a:t>21/03/2017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494940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0069BDE-CB26-4B65-B82A-5268310915C2}" type="datetimeFigureOut">
              <a:rPr lang="es-MX" smtClean="0"/>
              <a:t>21/03/2017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4002970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t>21/03/2017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1500888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t>21/03/2017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372719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69BDE-CB26-4B65-B82A-5268310915C2}" type="datetimeFigureOut">
              <a:rPr lang="es-MX" smtClean="0"/>
              <a:t>21/03/2017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AB1CC-A6BD-48EA-A6AF-248DBC5C6F99}" type="slidenum">
              <a:rPr lang="es-MX" smtClean="0"/>
              <a:t>‹Nº›</a:t>
            </a:fld>
            <a:endParaRPr lang="es-MX"/>
          </a:p>
        </p:txBody>
      </p:sp>
    </p:spTree>
    <p:extLst>
      <p:ext uri="{BB962C8B-B14F-4D97-AF65-F5344CB8AC3E}">
        <p14:creationId xmlns:p14="http://schemas.microsoft.com/office/powerpoint/2010/main" val="1554875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www.iscc.org/pdf/RungeFarben-Kugel.pdf" TargetMode="External"/><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592615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a:xfrm>
            <a:off x="1043608" y="332656"/>
            <a:ext cx="7416824" cy="1008112"/>
          </a:xfrm>
        </p:spPr>
        <p:txBody>
          <a:bodyPr>
            <a:normAutofit/>
          </a:bodyPr>
          <a:lstStyle/>
          <a:p>
            <a:r>
              <a:rPr lang="es-MX" sz="2800" b="1" dirty="0" smtClean="0">
                <a:latin typeface="Arial" panose="020B0604020202020204" pitchFamily="34" charset="0"/>
                <a:cs typeface="Arial" panose="020B0604020202020204" pitchFamily="34" charset="0"/>
              </a:rPr>
              <a:t>Modelos cromáticos basados en tres colores primarios</a:t>
            </a:r>
            <a:endParaRPr lang="es-MX" sz="2800" b="1" dirty="0">
              <a:latin typeface="Arial" panose="020B0604020202020204" pitchFamily="34" charset="0"/>
              <a:cs typeface="Arial" panose="020B0604020202020204" pitchFamily="34" charset="0"/>
            </a:endParaRPr>
          </a:p>
        </p:txBody>
      </p:sp>
      <p:sp>
        <p:nvSpPr>
          <p:cNvPr id="3" name="2 CuadroTexto"/>
          <p:cNvSpPr txBox="1"/>
          <p:nvPr/>
        </p:nvSpPr>
        <p:spPr>
          <a:xfrm>
            <a:off x="899592" y="1916832"/>
            <a:ext cx="3600400" cy="3970318"/>
          </a:xfrm>
          <a:prstGeom prst="rect">
            <a:avLst/>
          </a:prstGeom>
          <a:noFill/>
        </p:spPr>
        <p:txBody>
          <a:bodyPr wrap="square" rtlCol="0">
            <a:spAutoFit/>
          </a:bodyPr>
          <a:lstStyle/>
          <a:p>
            <a:r>
              <a:rPr lang="es-ES" dirty="0"/>
              <a:t>Colores </a:t>
            </a:r>
            <a:r>
              <a:rPr lang="es-ES" dirty="0" smtClean="0"/>
              <a:t>primarios: </a:t>
            </a:r>
            <a:r>
              <a:rPr lang="es-ES" dirty="0"/>
              <a:t>amarillo rojo y azul.</a:t>
            </a:r>
            <a:endParaRPr lang="es-MX" dirty="0"/>
          </a:p>
          <a:p>
            <a:r>
              <a:rPr lang="es-ES" dirty="0"/>
              <a:t>Colores </a:t>
            </a:r>
            <a:r>
              <a:rPr lang="es-ES" dirty="0" smtClean="0"/>
              <a:t>secundarios:</a:t>
            </a:r>
            <a:endParaRPr lang="es-MX" dirty="0"/>
          </a:p>
          <a:p>
            <a:r>
              <a:rPr lang="es-ES" dirty="0"/>
              <a:t>Son los que se obtienen mezclando dos colores primarios al 50%: naranja, verde y violeta</a:t>
            </a:r>
            <a:endParaRPr lang="es-MX" dirty="0"/>
          </a:p>
          <a:p>
            <a:r>
              <a:rPr lang="es-ES" dirty="0"/>
              <a:t>Colores </a:t>
            </a:r>
            <a:r>
              <a:rPr lang="es-ES" dirty="0" smtClean="0"/>
              <a:t>terciarios:</a:t>
            </a:r>
            <a:r>
              <a:rPr lang="es-MX" dirty="0"/>
              <a:t> </a:t>
            </a:r>
            <a:r>
              <a:rPr lang="es-ES" dirty="0" smtClean="0"/>
              <a:t>surgen </a:t>
            </a:r>
            <a:r>
              <a:rPr lang="es-ES" dirty="0"/>
              <a:t>de la </a:t>
            </a:r>
            <a:r>
              <a:rPr lang="es-ES" dirty="0" smtClean="0"/>
              <a:t>combinación </a:t>
            </a:r>
            <a:r>
              <a:rPr lang="es-ES" dirty="0"/>
              <a:t>en una misma </a:t>
            </a:r>
            <a:r>
              <a:rPr lang="es-ES" dirty="0" smtClean="0"/>
              <a:t>proporción </a:t>
            </a:r>
            <a:r>
              <a:rPr lang="es-ES" dirty="0"/>
              <a:t>de un color primario y un secundario</a:t>
            </a:r>
            <a:r>
              <a:rPr lang="es-ES" dirty="0" smtClean="0"/>
              <a:t>.</a:t>
            </a:r>
          </a:p>
          <a:p>
            <a:r>
              <a:rPr lang="es-ES" dirty="0" smtClean="0"/>
              <a:t>Los colores también tienen temperatura, les llamamos cálidos a la gama que va del amarillo al rojo y fríos a la gama de los azules.</a:t>
            </a:r>
            <a:endParaRPr lang="es-MX" dirty="0"/>
          </a:p>
        </p:txBody>
      </p:sp>
      <p:pic>
        <p:nvPicPr>
          <p:cNvPr id="7" name="6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99992" y="1340768"/>
            <a:ext cx="4211175" cy="4727640"/>
          </a:xfrm>
          <a:prstGeom prst="rect">
            <a:avLst/>
          </a:prstGeom>
        </p:spPr>
      </p:pic>
    </p:spTree>
    <p:extLst>
      <p:ext uri="{BB962C8B-B14F-4D97-AF65-F5344CB8AC3E}">
        <p14:creationId xmlns:p14="http://schemas.microsoft.com/office/powerpoint/2010/main" val="7275029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a:xfrm>
            <a:off x="1043608" y="332656"/>
            <a:ext cx="7416824" cy="1008112"/>
          </a:xfrm>
        </p:spPr>
        <p:txBody>
          <a:bodyPr>
            <a:normAutofit/>
          </a:bodyPr>
          <a:lstStyle/>
          <a:p>
            <a:r>
              <a:rPr lang="es-MX" sz="2800" b="1" dirty="0" smtClean="0">
                <a:latin typeface="Arial" panose="020B0604020202020204" pitchFamily="34" charset="0"/>
                <a:cs typeface="Arial" panose="020B0604020202020204" pitchFamily="34" charset="0"/>
              </a:rPr>
              <a:t>Colores complementarios</a:t>
            </a:r>
            <a:endParaRPr lang="es-MX" sz="2800" b="1" dirty="0">
              <a:latin typeface="Arial" panose="020B0604020202020204" pitchFamily="34" charset="0"/>
              <a:cs typeface="Arial" panose="020B0604020202020204" pitchFamily="34" charset="0"/>
            </a:endParaRPr>
          </a:p>
        </p:txBody>
      </p:sp>
      <p:sp>
        <p:nvSpPr>
          <p:cNvPr id="3" name="2 CuadroTexto"/>
          <p:cNvSpPr txBox="1"/>
          <p:nvPr/>
        </p:nvSpPr>
        <p:spPr>
          <a:xfrm>
            <a:off x="899592" y="1800566"/>
            <a:ext cx="7344816" cy="3416320"/>
          </a:xfrm>
          <a:prstGeom prst="rect">
            <a:avLst/>
          </a:prstGeom>
          <a:noFill/>
        </p:spPr>
        <p:txBody>
          <a:bodyPr wrap="square" rtlCol="0">
            <a:spAutoFit/>
          </a:bodyPr>
          <a:lstStyle/>
          <a:p>
            <a:r>
              <a:rPr lang="es-ES" dirty="0"/>
              <a:t>S</a:t>
            </a:r>
            <a:r>
              <a:rPr lang="es-ES" dirty="0" smtClean="0"/>
              <a:t>egún </a:t>
            </a:r>
            <a:r>
              <a:rPr lang="es-ES" dirty="0"/>
              <a:t>Goethe, el círculo cromático se sintetiza en las tres siguientes proposiciones: el azul exige anaranjado, el amarillo exige violeta y el púrpura exige el verde. Y a diferencia de la rueda de colores newtoniana de los siete colores convencionales, el círculo de Goethe creado a partir del agrupamiento de colores por pares, representa una innovación crucial para la fecha, porque observamos por primera vez los términos de complementariedad de los colores además de que expresan en sí mismo por una parte, un sistema de armonía, porque por ejemplo, el azul armoniza con sus dos vecinos, el verde y el violeta y, por otra, contrasta o se complementa con su color opuesto, el naranja."</a:t>
            </a:r>
            <a:endParaRPr lang="es-MX" dirty="0"/>
          </a:p>
          <a:p>
            <a:r>
              <a:rPr lang="es-ES" dirty="0"/>
              <a:t> </a:t>
            </a:r>
            <a:endParaRPr lang="es-MX" dirty="0"/>
          </a:p>
          <a:p>
            <a:r>
              <a:rPr lang="es-ES" dirty="0" smtClean="0"/>
              <a:t>(Mínguez </a:t>
            </a:r>
            <a:r>
              <a:rPr lang="es-ES" dirty="0"/>
              <a:t>García, </a:t>
            </a:r>
            <a:r>
              <a:rPr lang="es-ES" dirty="0" smtClean="0"/>
              <a:t>Hortensia, 2011, pp.105-106) </a:t>
            </a:r>
            <a:r>
              <a:rPr lang="es-ES" dirty="0"/>
              <a:t> </a:t>
            </a:r>
            <a:endParaRPr lang="es-MX" dirty="0"/>
          </a:p>
        </p:txBody>
      </p:sp>
    </p:spTree>
    <p:extLst>
      <p:ext uri="{BB962C8B-B14F-4D97-AF65-F5344CB8AC3E}">
        <p14:creationId xmlns:p14="http://schemas.microsoft.com/office/powerpoint/2010/main" val="31475455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a:xfrm>
            <a:off x="1043608" y="332656"/>
            <a:ext cx="7416824" cy="1008112"/>
          </a:xfrm>
        </p:spPr>
        <p:txBody>
          <a:bodyPr>
            <a:normAutofit/>
          </a:bodyPr>
          <a:lstStyle/>
          <a:p>
            <a:r>
              <a:rPr lang="es-MX" sz="2800" b="1" dirty="0" smtClean="0">
                <a:latin typeface="Arial" panose="020B0604020202020204" pitchFamily="34" charset="0"/>
                <a:cs typeface="Arial" panose="020B0604020202020204" pitchFamily="34" charset="0"/>
              </a:rPr>
              <a:t>Teoría de Goethe</a:t>
            </a:r>
            <a:endParaRPr lang="es-MX" sz="2800" b="1" dirty="0">
              <a:latin typeface="Arial" panose="020B0604020202020204" pitchFamily="34" charset="0"/>
              <a:cs typeface="Arial" panose="020B0604020202020204" pitchFamily="34" charset="0"/>
            </a:endParaRPr>
          </a:p>
        </p:txBody>
      </p:sp>
      <p:sp>
        <p:nvSpPr>
          <p:cNvPr id="6" name="5 CuadroTexto"/>
          <p:cNvSpPr txBox="1"/>
          <p:nvPr/>
        </p:nvSpPr>
        <p:spPr>
          <a:xfrm>
            <a:off x="539552" y="1700808"/>
            <a:ext cx="2448272" cy="5078313"/>
          </a:xfrm>
          <a:prstGeom prst="rect">
            <a:avLst/>
          </a:prstGeom>
          <a:noFill/>
        </p:spPr>
        <p:txBody>
          <a:bodyPr wrap="square" rtlCol="0">
            <a:spAutoFit/>
          </a:bodyPr>
          <a:lstStyle/>
          <a:p>
            <a:r>
              <a:rPr lang="es-MX" dirty="0" smtClean="0"/>
              <a:t>Las investigaciones de Goethe fueron el cimiento de la actual psicología del color, ya que para él era fundamental entender la reacción humana al  color. También desarrolló un triángulo con tres colores primarios: rojo azul y amarillo, teniendo en cuenta a este triángulo como un diagrama de la mente humana, además de relacionar a cada color con determinadas emociones.</a:t>
            </a:r>
            <a:endParaRPr lang="es-MX" dirty="0"/>
          </a:p>
        </p:txBody>
      </p:sp>
      <p:pic>
        <p:nvPicPr>
          <p:cNvPr id="9" name="8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1840" y="2060848"/>
            <a:ext cx="5256584" cy="3223549"/>
          </a:xfrm>
          <a:prstGeom prst="rect">
            <a:avLst/>
          </a:prstGeom>
        </p:spPr>
      </p:pic>
    </p:spTree>
    <p:extLst>
      <p:ext uri="{BB962C8B-B14F-4D97-AF65-F5344CB8AC3E}">
        <p14:creationId xmlns:p14="http://schemas.microsoft.com/office/powerpoint/2010/main" val="40929307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a:xfrm>
            <a:off x="1043608" y="332656"/>
            <a:ext cx="7416824" cy="1008112"/>
          </a:xfrm>
        </p:spPr>
        <p:txBody>
          <a:bodyPr>
            <a:normAutofit/>
          </a:bodyPr>
          <a:lstStyle/>
          <a:p>
            <a:r>
              <a:rPr lang="es-MX" sz="2800" b="1" dirty="0" smtClean="0">
                <a:latin typeface="Arial" panose="020B0604020202020204" pitchFamily="34" charset="0"/>
                <a:cs typeface="Arial" panose="020B0604020202020204" pitchFamily="34" charset="0"/>
              </a:rPr>
              <a:t>Teoría de Goethe</a:t>
            </a:r>
            <a:endParaRPr lang="es-MX" sz="2800" b="1" dirty="0">
              <a:latin typeface="Arial" panose="020B0604020202020204" pitchFamily="34" charset="0"/>
              <a:cs typeface="Arial" panose="020B0604020202020204" pitchFamily="34" charset="0"/>
            </a:endParaRPr>
          </a:p>
        </p:txBody>
      </p:sp>
      <p:sp>
        <p:nvSpPr>
          <p:cNvPr id="6" name="5 CuadroTexto"/>
          <p:cNvSpPr txBox="1"/>
          <p:nvPr/>
        </p:nvSpPr>
        <p:spPr>
          <a:xfrm>
            <a:off x="539552" y="1770008"/>
            <a:ext cx="7560840" cy="2585323"/>
          </a:xfrm>
          <a:prstGeom prst="rect">
            <a:avLst/>
          </a:prstGeom>
          <a:noFill/>
        </p:spPr>
        <p:txBody>
          <a:bodyPr wrap="square" rtlCol="0">
            <a:spAutoFit/>
          </a:bodyPr>
          <a:lstStyle/>
          <a:p>
            <a:r>
              <a:rPr lang="es-ES" dirty="0"/>
              <a:t>L</a:t>
            </a:r>
            <a:r>
              <a:rPr lang="es-ES" dirty="0" smtClean="0"/>
              <a:t>a </a:t>
            </a:r>
            <a:r>
              <a:rPr lang="es-ES" dirty="0"/>
              <a:t>percepción del </a:t>
            </a:r>
            <a:r>
              <a:rPr lang="es-ES" dirty="0" smtClean="0"/>
              <a:t>color es subjetiva, </a:t>
            </a:r>
            <a:r>
              <a:rPr lang="es-ES" dirty="0"/>
              <a:t>y teniendo cada uno sus propias preferencias y gustos en materia de colores, es difícil negar que todos percibimos, en mayor o menor medida, reacciones físicas ante ciertos colores, sensaciones como la de frío en una habitación pintada de azul claro o la de calor en otra pintada de naranja, amarillo y rojo.</a:t>
            </a:r>
            <a:endParaRPr lang="es-MX" dirty="0"/>
          </a:p>
          <a:p>
            <a:r>
              <a:rPr lang="es-ES" dirty="0"/>
              <a:t> </a:t>
            </a:r>
            <a:endParaRPr lang="es-MX" dirty="0"/>
          </a:p>
          <a:p>
            <a:r>
              <a:rPr lang="es-ES" dirty="0"/>
              <a:t>Los colores cálidos estimulan la mente, alegran y hasta excitan, mientras que los colores fríos aquietan el ánimo; los negros y grises pueden resultar deprimentes, mientras que el blanco refuerza los sentimientos positivos.</a:t>
            </a:r>
            <a:endParaRPr lang="es-MX" dirty="0"/>
          </a:p>
        </p:txBody>
      </p:sp>
    </p:spTree>
    <p:extLst>
      <p:ext uri="{BB962C8B-B14F-4D97-AF65-F5344CB8AC3E}">
        <p14:creationId xmlns:p14="http://schemas.microsoft.com/office/powerpoint/2010/main" val="8254570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a:xfrm>
            <a:off x="1043608" y="332656"/>
            <a:ext cx="7416824" cy="1008112"/>
          </a:xfrm>
        </p:spPr>
        <p:txBody>
          <a:bodyPr>
            <a:normAutofit/>
          </a:bodyPr>
          <a:lstStyle/>
          <a:p>
            <a:r>
              <a:rPr lang="es-MX" sz="2800" b="1" dirty="0" smtClean="0">
                <a:latin typeface="Arial" panose="020B0604020202020204" pitchFamily="34" charset="0"/>
                <a:cs typeface="Arial" panose="020B0604020202020204" pitchFamily="34" charset="0"/>
              </a:rPr>
              <a:t>Teoría de Goethe</a:t>
            </a:r>
            <a:endParaRPr lang="es-MX" sz="2800" b="1" dirty="0">
              <a:latin typeface="Arial" panose="020B0604020202020204" pitchFamily="34" charset="0"/>
              <a:cs typeface="Arial" panose="020B0604020202020204" pitchFamily="34" charset="0"/>
            </a:endParaRPr>
          </a:p>
        </p:txBody>
      </p:sp>
      <p:sp>
        <p:nvSpPr>
          <p:cNvPr id="6" name="5 CuadroTexto"/>
          <p:cNvSpPr txBox="1"/>
          <p:nvPr/>
        </p:nvSpPr>
        <p:spPr>
          <a:xfrm>
            <a:off x="539552" y="1770008"/>
            <a:ext cx="7560840" cy="4801314"/>
          </a:xfrm>
          <a:prstGeom prst="rect">
            <a:avLst/>
          </a:prstGeom>
          <a:noFill/>
        </p:spPr>
        <p:txBody>
          <a:bodyPr wrap="square" rtlCol="0">
            <a:spAutoFit/>
          </a:bodyPr>
          <a:lstStyle/>
          <a:p>
            <a:r>
              <a:rPr lang="es-ES" dirty="0"/>
              <a:t>AZUL: Es el color de la inteligencia, la sabiduría, la reflexión y la paciencia. Induce al recogimiento, proporciona una sensación de espacio abierto, es el color del cielo y el mar en calma, y así evoca también paz y quietud. Actúa como calmante, sosegando los ánimos e invitando al pensamiento.</a:t>
            </a:r>
            <a:endParaRPr lang="es-MX" dirty="0"/>
          </a:p>
          <a:p>
            <a:r>
              <a:rPr lang="es-ES" dirty="0"/>
              <a:t> </a:t>
            </a:r>
            <a:endParaRPr lang="es-MX" dirty="0"/>
          </a:p>
          <a:p>
            <a:r>
              <a:rPr lang="es-ES" dirty="0"/>
              <a:t>ROJO: Está relacionado con el fuego y evoca sensaciones de calor y excitación. Es el color de la sangre y el fuego, el color de Marte, símbolo de la violencia, de la pasión sensual; sugiere acción, impulso; es el color del movimiento y la vitalidad. Aumenta la tensión muscular, activa un cierto estado de alerta en el cerebro.</a:t>
            </a:r>
            <a:endParaRPr lang="es-MX" dirty="0"/>
          </a:p>
          <a:p>
            <a:r>
              <a:rPr lang="es-ES" dirty="0"/>
              <a:t> </a:t>
            </a:r>
            <a:endParaRPr lang="es-MX" dirty="0"/>
          </a:p>
          <a:p>
            <a:r>
              <a:rPr lang="es-ES" dirty="0"/>
              <a:t>AMARILLO: Es el color del Sol. Para Goethe posee una condición alegre, risueña, es el color del optimismo. El amarillo tiene las cualidades del sol, es el color del poder y la arrogancia, pero también de la alegría, el buen humor y la buena voluntad; es un color estimulante.</a:t>
            </a:r>
            <a:endParaRPr lang="es-MX" dirty="0"/>
          </a:p>
          <a:p>
            <a:r>
              <a:rPr lang="es-ES" dirty="0"/>
              <a:t> </a:t>
            </a:r>
            <a:endParaRPr lang="es-MX" dirty="0"/>
          </a:p>
          <a:p>
            <a:endParaRPr lang="es-MX" dirty="0"/>
          </a:p>
        </p:txBody>
      </p:sp>
    </p:spTree>
    <p:extLst>
      <p:ext uri="{BB962C8B-B14F-4D97-AF65-F5344CB8AC3E}">
        <p14:creationId xmlns:p14="http://schemas.microsoft.com/office/powerpoint/2010/main" val="16415978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a:xfrm>
            <a:off x="1043608" y="332656"/>
            <a:ext cx="7416824" cy="1008112"/>
          </a:xfrm>
        </p:spPr>
        <p:txBody>
          <a:bodyPr>
            <a:normAutofit/>
          </a:bodyPr>
          <a:lstStyle/>
          <a:p>
            <a:r>
              <a:rPr lang="es-MX" sz="2800" b="1" dirty="0" smtClean="0">
                <a:latin typeface="Arial" panose="020B0604020202020204" pitchFamily="34" charset="0"/>
                <a:cs typeface="Arial" panose="020B0604020202020204" pitchFamily="34" charset="0"/>
              </a:rPr>
              <a:t>Teoría de Goethe</a:t>
            </a:r>
            <a:endParaRPr lang="es-MX" sz="2800" b="1" dirty="0">
              <a:latin typeface="Arial" panose="020B0604020202020204" pitchFamily="34" charset="0"/>
              <a:cs typeface="Arial" panose="020B0604020202020204" pitchFamily="34" charset="0"/>
            </a:endParaRPr>
          </a:p>
        </p:txBody>
      </p:sp>
      <p:sp>
        <p:nvSpPr>
          <p:cNvPr id="6" name="5 CuadroTexto"/>
          <p:cNvSpPr txBox="1"/>
          <p:nvPr/>
        </p:nvSpPr>
        <p:spPr>
          <a:xfrm>
            <a:off x="539552" y="1770008"/>
            <a:ext cx="7560840" cy="4247317"/>
          </a:xfrm>
          <a:prstGeom prst="rect">
            <a:avLst/>
          </a:prstGeom>
          <a:noFill/>
        </p:spPr>
        <p:txBody>
          <a:bodyPr wrap="square" rtlCol="0">
            <a:spAutoFit/>
          </a:bodyPr>
          <a:lstStyle/>
          <a:p>
            <a:r>
              <a:rPr lang="es-ES" dirty="0" smtClean="0"/>
              <a:t>VIOLETA</a:t>
            </a:r>
            <a:r>
              <a:rPr lang="es-ES" dirty="0"/>
              <a:t>: El violeta es el color de la madurez y la experiencia. En un matiz claro expresa profundidad, misticismo, misterio, melancolía, es el color de la intuición y la magia; en su tonalidad púrpura es símbolo de realeza, suntuosidad y dignidad.</a:t>
            </a:r>
            <a:endParaRPr lang="es-MX" dirty="0"/>
          </a:p>
          <a:p>
            <a:r>
              <a:rPr lang="es-ES" dirty="0"/>
              <a:t> </a:t>
            </a:r>
            <a:endParaRPr lang="es-MX" dirty="0"/>
          </a:p>
          <a:p>
            <a:r>
              <a:rPr lang="es-ES" dirty="0"/>
              <a:t>NARANJA: Mezcla de amarillo y rojo, tiene las cualidades de ambos, aunque en menor grado. Para Goethe es el color de la energía, un color para temperamentos primarios, que gusta a niños, bárbaros y salvajes porque refuerza sus tendencias naturales al entusiasmo, al ardor, a la euforia…</a:t>
            </a:r>
            <a:endParaRPr lang="es-MX" dirty="0"/>
          </a:p>
          <a:p>
            <a:r>
              <a:rPr lang="es-ES" dirty="0"/>
              <a:t> </a:t>
            </a:r>
            <a:endParaRPr lang="es-MX" dirty="0"/>
          </a:p>
          <a:p>
            <a:r>
              <a:rPr lang="es-ES" dirty="0"/>
              <a:t>VERDE: El verde significa la llegada de la primavera, simboliza la juventud y la esperanza. Por ser el color de la naturaleza, de los prados húmedos, sugiere aire libre y frescor; este color es reconfortante, libera al espíritu y equilibra las sensaciones.</a:t>
            </a:r>
            <a:endParaRPr lang="es-MX" dirty="0"/>
          </a:p>
          <a:p>
            <a:r>
              <a:rPr lang="es-ES" dirty="0"/>
              <a:t> </a:t>
            </a:r>
            <a:endParaRPr lang="es-MX" dirty="0"/>
          </a:p>
        </p:txBody>
      </p:sp>
    </p:spTree>
    <p:extLst>
      <p:ext uri="{BB962C8B-B14F-4D97-AF65-F5344CB8AC3E}">
        <p14:creationId xmlns:p14="http://schemas.microsoft.com/office/powerpoint/2010/main" val="8881275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a:xfrm>
            <a:off x="1079612" y="332656"/>
            <a:ext cx="5652628" cy="1440160"/>
          </a:xfrm>
        </p:spPr>
        <p:txBody>
          <a:bodyPr>
            <a:noAutofit/>
          </a:bodyPr>
          <a:lstStyle/>
          <a:p>
            <a:r>
              <a:rPr lang="es-MX" sz="3600" dirty="0" smtClean="0">
                <a:latin typeface="Arial" panose="020B0604020202020204" pitchFamily="34" charset="0"/>
                <a:cs typeface="Arial" panose="020B0604020202020204" pitchFamily="34" charset="0"/>
              </a:rPr>
              <a:t>La esfera de </a:t>
            </a:r>
            <a:r>
              <a:rPr lang="es-MX" sz="3600" dirty="0" err="1" smtClean="0">
                <a:latin typeface="Arial" panose="020B0604020202020204" pitchFamily="34" charset="0"/>
                <a:cs typeface="Arial" panose="020B0604020202020204" pitchFamily="34" charset="0"/>
              </a:rPr>
              <a:t>Runge</a:t>
            </a:r>
            <a:endParaRPr lang="es-MX" sz="3600" dirty="0">
              <a:latin typeface="Arial" panose="020B0604020202020204" pitchFamily="34" charset="0"/>
              <a:cs typeface="Arial" panose="020B0604020202020204" pitchFamily="34" charset="0"/>
            </a:endParaRPr>
          </a:p>
        </p:txBody>
      </p:sp>
      <p:sp>
        <p:nvSpPr>
          <p:cNvPr id="3" name="2 CuadroTexto"/>
          <p:cNvSpPr txBox="1"/>
          <p:nvPr/>
        </p:nvSpPr>
        <p:spPr>
          <a:xfrm>
            <a:off x="1115616" y="6117103"/>
            <a:ext cx="4032448" cy="646331"/>
          </a:xfrm>
          <a:prstGeom prst="rect">
            <a:avLst/>
          </a:prstGeom>
          <a:noFill/>
        </p:spPr>
        <p:txBody>
          <a:bodyPr wrap="square" rtlCol="0">
            <a:spAutoFit/>
          </a:bodyPr>
          <a:lstStyle/>
          <a:p>
            <a:r>
              <a:rPr lang="es-MX" dirty="0" smtClean="0"/>
              <a:t>Modelo original propuesto por </a:t>
            </a:r>
            <a:r>
              <a:rPr lang="es-MX" dirty="0" err="1" smtClean="0"/>
              <a:t>Philipp</a:t>
            </a:r>
            <a:r>
              <a:rPr lang="es-MX" dirty="0" smtClean="0"/>
              <a:t> Otto </a:t>
            </a:r>
            <a:r>
              <a:rPr lang="es-MX" dirty="0" err="1" smtClean="0"/>
              <a:t>Runge</a:t>
            </a:r>
            <a:r>
              <a:rPr lang="es-MX" dirty="0" smtClean="0"/>
              <a:t> en 1810.</a:t>
            </a:r>
          </a:p>
        </p:txBody>
      </p:sp>
      <p:sp>
        <p:nvSpPr>
          <p:cNvPr id="5" name="4 CuadroTexto"/>
          <p:cNvSpPr txBox="1"/>
          <p:nvPr/>
        </p:nvSpPr>
        <p:spPr>
          <a:xfrm>
            <a:off x="6137020" y="3645024"/>
            <a:ext cx="2448272" cy="1477328"/>
          </a:xfrm>
          <a:prstGeom prst="rect">
            <a:avLst/>
          </a:prstGeom>
          <a:noFill/>
        </p:spPr>
        <p:txBody>
          <a:bodyPr wrap="square" rtlCol="0">
            <a:spAutoFit/>
          </a:bodyPr>
          <a:lstStyle/>
          <a:p>
            <a:r>
              <a:rPr lang="es-MX" dirty="0" smtClean="0"/>
              <a:t>En el ecuador de la esfera ocupa el círculo cromático que contiene los colores primarios y secundarios</a:t>
            </a:r>
            <a:endParaRPr lang="es-MX" dirty="0"/>
          </a:p>
        </p:txBody>
      </p:sp>
      <p:pic>
        <p:nvPicPr>
          <p:cNvPr id="7" name="6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544" y="3140968"/>
            <a:ext cx="5599478" cy="2976135"/>
          </a:xfrm>
          <a:prstGeom prst="rect">
            <a:avLst/>
          </a:prstGeom>
        </p:spPr>
      </p:pic>
      <p:sp>
        <p:nvSpPr>
          <p:cNvPr id="6" name="5 CuadroTexto"/>
          <p:cNvSpPr txBox="1"/>
          <p:nvPr/>
        </p:nvSpPr>
        <p:spPr>
          <a:xfrm>
            <a:off x="1115616" y="1772816"/>
            <a:ext cx="7344816" cy="1200329"/>
          </a:xfrm>
          <a:prstGeom prst="rect">
            <a:avLst/>
          </a:prstGeom>
          <a:noFill/>
        </p:spPr>
        <p:txBody>
          <a:bodyPr wrap="square" rtlCol="0">
            <a:spAutoFit/>
          </a:bodyPr>
          <a:lstStyle/>
          <a:p>
            <a:r>
              <a:rPr lang="es-ES" dirty="0" err="1"/>
              <a:t>Philipp</a:t>
            </a:r>
            <a:r>
              <a:rPr lang="es-ES" dirty="0"/>
              <a:t> Otto Runge nació en 1777. Era un Alemán del romanticismo, fue pintor pero con un comienzo tardío y una muerte muy temprana en 1810. Su estudio de color fue el resultado natural de su trabajo como pintor y de su mente curiosa.</a:t>
            </a:r>
            <a:endParaRPr lang="es-MX" dirty="0"/>
          </a:p>
        </p:txBody>
      </p:sp>
    </p:spTree>
    <p:extLst>
      <p:ext uri="{BB962C8B-B14F-4D97-AF65-F5344CB8AC3E}">
        <p14:creationId xmlns:p14="http://schemas.microsoft.com/office/powerpoint/2010/main" val="12488212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a:xfrm>
            <a:off x="1043608" y="332656"/>
            <a:ext cx="7416824" cy="1008112"/>
          </a:xfrm>
        </p:spPr>
        <p:txBody>
          <a:bodyPr>
            <a:normAutofit/>
          </a:bodyPr>
          <a:lstStyle/>
          <a:p>
            <a:r>
              <a:rPr lang="es-MX" sz="2800" dirty="0">
                <a:latin typeface="Arial" panose="020B0604020202020204" pitchFamily="34" charset="0"/>
                <a:cs typeface="Arial" panose="020B0604020202020204" pitchFamily="34" charset="0"/>
              </a:rPr>
              <a:t>Las tres dimensiones del color</a:t>
            </a:r>
            <a:br>
              <a:rPr lang="es-MX" sz="2800" dirty="0">
                <a:latin typeface="Arial" panose="020B0604020202020204" pitchFamily="34" charset="0"/>
                <a:cs typeface="Arial" panose="020B0604020202020204" pitchFamily="34" charset="0"/>
              </a:rPr>
            </a:br>
            <a:endParaRPr lang="es-MX" sz="2800" b="1" dirty="0">
              <a:latin typeface="Arial" panose="020B0604020202020204" pitchFamily="34" charset="0"/>
              <a:cs typeface="Arial" panose="020B0604020202020204" pitchFamily="34" charset="0"/>
            </a:endParaRPr>
          </a:p>
        </p:txBody>
      </p:sp>
      <p:sp>
        <p:nvSpPr>
          <p:cNvPr id="2" name="1 CuadroTexto"/>
          <p:cNvSpPr txBox="1"/>
          <p:nvPr/>
        </p:nvSpPr>
        <p:spPr>
          <a:xfrm>
            <a:off x="1043608" y="1412776"/>
            <a:ext cx="6984776" cy="923330"/>
          </a:xfrm>
          <a:prstGeom prst="rect">
            <a:avLst/>
          </a:prstGeom>
          <a:noFill/>
        </p:spPr>
        <p:txBody>
          <a:bodyPr wrap="square" rtlCol="0">
            <a:spAutoFit/>
          </a:bodyPr>
          <a:lstStyle/>
          <a:p>
            <a:r>
              <a:rPr lang="es-MX" dirty="0" smtClean="0"/>
              <a:t>Cuando los colores se aclaran con blanco o se oscurecen con negro, los colores se multiplican y para ordenarlos es necesario un modelo tridimensional. </a:t>
            </a:r>
            <a:endParaRPr lang="es-MX" dirty="0"/>
          </a:p>
        </p:txBody>
      </p:sp>
      <p:sp>
        <p:nvSpPr>
          <p:cNvPr id="5" name="4 CuadroTexto"/>
          <p:cNvSpPr txBox="1"/>
          <p:nvPr/>
        </p:nvSpPr>
        <p:spPr>
          <a:xfrm>
            <a:off x="1043608" y="2336106"/>
            <a:ext cx="7128792" cy="923330"/>
          </a:xfrm>
          <a:prstGeom prst="rect">
            <a:avLst/>
          </a:prstGeom>
          <a:noFill/>
        </p:spPr>
        <p:txBody>
          <a:bodyPr wrap="square" rtlCol="0">
            <a:spAutoFit/>
          </a:bodyPr>
          <a:lstStyle/>
          <a:p>
            <a:r>
              <a:rPr lang="es-MX" b="1" dirty="0" smtClean="0"/>
              <a:t>Luminosidad</a:t>
            </a:r>
            <a:r>
              <a:rPr lang="es-MX" dirty="0" smtClean="0"/>
              <a:t>: En la vista superior de la esfera, los colores del círculo cromático se van haciendo progresivamente más pálidos conforme se aproximan al polo norte de la esfera, que es completamente blanco.</a:t>
            </a:r>
            <a:endParaRPr lang="es-MX" dirty="0"/>
          </a:p>
        </p:txBody>
      </p:sp>
      <p:sp>
        <p:nvSpPr>
          <p:cNvPr id="7" name="6 CuadroTexto"/>
          <p:cNvSpPr txBox="1"/>
          <p:nvPr/>
        </p:nvSpPr>
        <p:spPr>
          <a:xfrm>
            <a:off x="1043608" y="3296897"/>
            <a:ext cx="6984776" cy="1477328"/>
          </a:xfrm>
          <a:prstGeom prst="rect">
            <a:avLst/>
          </a:prstGeom>
          <a:noFill/>
        </p:spPr>
        <p:txBody>
          <a:bodyPr wrap="square" rtlCol="0">
            <a:spAutoFit/>
          </a:bodyPr>
          <a:lstStyle/>
          <a:p>
            <a:r>
              <a:rPr lang="es-MX" b="1" dirty="0" smtClean="0"/>
              <a:t>Saturación</a:t>
            </a:r>
            <a:r>
              <a:rPr lang="es-MX" dirty="0" smtClean="0"/>
              <a:t>: Es la pureza del color y están situados en el ecuador de la esfera, cuando estos colores se mezclan con blanco o con negro, pierden su saturación o pureza.</a:t>
            </a:r>
          </a:p>
          <a:p>
            <a:r>
              <a:rPr lang="es-MX" dirty="0" smtClean="0"/>
              <a:t>Los grises son colores de saturación nula y, técnicamente no se consideran colores en absoluto.</a:t>
            </a:r>
            <a:endParaRPr lang="es-MX" dirty="0"/>
          </a:p>
        </p:txBody>
      </p:sp>
      <p:sp>
        <p:nvSpPr>
          <p:cNvPr id="3" name="2 CuadroTexto"/>
          <p:cNvSpPr txBox="1"/>
          <p:nvPr/>
        </p:nvSpPr>
        <p:spPr>
          <a:xfrm>
            <a:off x="1043608" y="4808080"/>
            <a:ext cx="6624736" cy="369332"/>
          </a:xfrm>
          <a:prstGeom prst="rect">
            <a:avLst/>
          </a:prstGeom>
          <a:noFill/>
        </p:spPr>
        <p:txBody>
          <a:bodyPr wrap="square" rtlCol="0">
            <a:spAutoFit/>
          </a:bodyPr>
          <a:lstStyle/>
          <a:p>
            <a:r>
              <a:rPr lang="es-MX" b="1" dirty="0" smtClean="0"/>
              <a:t>Matiz</a:t>
            </a:r>
            <a:r>
              <a:rPr lang="es-MX" dirty="0" smtClean="0"/>
              <a:t>: tinta, croma, color; </a:t>
            </a:r>
            <a:r>
              <a:rPr lang="es-MX" dirty="0"/>
              <a:t>e</a:t>
            </a:r>
            <a:r>
              <a:rPr lang="es-MX" dirty="0" smtClean="0"/>
              <a:t>s propiamente el nombre del color.</a:t>
            </a:r>
            <a:endParaRPr lang="es-MX" dirty="0"/>
          </a:p>
        </p:txBody>
      </p:sp>
    </p:spTree>
    <p:extLst>
      <p:ext uri="{BB962C8B-B14F-4D97-AF65-F5344CB8AC3E}">
        <p14:creationId xmlns:p14="http://schemas.microsoft.com/office/powerpoint/2010/main" val="3836098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a:xfrm>
            <a:off x="1043608" y="188640"/>
            <a:ext cx="7416824" cy="792088"/>
          </a:xfrm>
        </p:spPr>
        <p:txBody>
          <a:bodyPr>
            <a:normAutofit/>
          </a:bodyPr>
          <a:lstStyle/>
          <a:p>
            <a:r>
              <a:rPr lang="es-MX" sz="2400" b="1" dirty="0" smtClean="0">
                <a:latin typeface="Arial" panose="020B0604020202020204" pitchFamily="34" charset="0"/>
                <a:cs typeface="Arial" panose="020B0604020202020204" pitchFamily="34" charset="0"/>
              </a:rPr>
              <a:t>COLORES COMPLEMENTARIOS</a:t>
            </a:r>
            <a:endParaRPr lang="es-MX" sz="2400" b="1" dirty="0">
              <a:latin typeface="Arial" panose="020B0604020202020204" pitchFamily="34" charset="0"/>
              <a:cs typeface="Arial" panose="020B0604020202020204" pitchFamily="34" charset="0"/>
            </a:endParaRPr>
          </a:p>
        </p:txBody>
      </p:sp>
      <p:sp>
        <p:nvSpPr>
          <p:cNvPr id="5" name="4 CuadroTexto"/>
          <p:cNvSpPr txBox="1"/>
          <p:nvPr/>
        </p:nvSpPr>
        <p:spPr>
          <a:xfrm>
            <a:off x="539552" y="836712"/>
            <a:ext cx="8208911" cy="1200329"/>
          </a:xfrm>
          <a:prstGeom prst="rect">
            <a:avLst/>
          </a:prstGeom>
          <a:noFill/>
        </p:spPr>
        <p:txBody>
          <a:bodyPr wrap="square" rtlCol="0">
            <a:spAutoFit/>
          </a:bodyPr>
          <a:lstStyle/>
          <a:p>
            <a:r>
              <a:rPr lang="es-MX" dirty="0" smtClean="0">
                <a:latin typeface="Arial" panose="020B0604020202020204" pitchFamily="34" charset="0"/>
                <a:cs typeface="Arial" panose="020B0604020202020204" pitchFamily="34" charset="0"/>
              </a:rPr>
              <a:t>Son colores opuestos aquellos que se equilibran e intensifican mutuamente.</a:t>
            </a:r>
          </a:p>
          <a:p>
            <a:r>
              <a:rPr lang="es-MX" dirty="0" smtClean="0">
                <a:latin typeface="Arial" panose="020B0604020202020204" pitchFamily="34" charset="0"/>
                <a:cs typeface="Arial" panose="020B0604020202020204" pitchFamily="34" charset="0"/>
              </a:rPr>
              <a:t>Un color frío y uno cálido, o un color primario y un secundario, se complementan.</a:t>
            </a:r>
          </a:p>
          <a:p>
            <a:endParaRPr lang="es-MX" dirty="0" smtClean="0">
              <a:latin typeface="Arial" panose="020B0604020202020204" pitchFamily="34" charset="0"/>
              <a:cs typeface="Arial" panose="020B0604020202020204" pitchFamily="34" charset="0"/>
            </a:endParaRPr>
          </a:p>
        </p:txBody>
      </p:sp>
      <p:sp>
        <p:nvSpPr>
          <p:cNvPr id="2" name="1 Rectángulo"/>
          <p:cNvSpPr/>
          <p:nvPr/>
        </p:nvSpPr>
        <p:spPr>
          <a:xfrm>
            <a:off x="2374648" y="2037041"/>
            <a:ext cx="576064" cy="576064"/>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5 Rectángulo"/>
          <p:cNvSpPr/>
          <p:nvPr/>
        </p:nvSpPr>
        <p:spPr>
          <a:xfrm>
            <a:off x="2393504" y="3544699"/>
            <a:ext cx="576064" cy="576064"/>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6 Rectángulo"/>
          <p:cNvSpPr/>
          <p:nvPr/>
        </p:nvSpPr>
        <p:spPr>
          <a:xfrm>
            <a:off x="2395064" y="2833303"/>
            <a:ext cx="576064" cy="5760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7 Rectángulo"/>
          <p:cNvSpPr/>
          <p:nvPr/>
        </p:nvSpPr>
        <p:spPr>
          <a:xfrm>
            <a:off x="3707904" y="3573016"/>
            <a:ext cx="576064" cy="57606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8 Rectángulo"/>
          <p:cNvSpPr/>
          <p:nvPr/>
        </p:nvSpPr>
        <p:spPr>
          <a:xfrm>
            <a:off x="3707904" y="2833303"/>
            <a:ext cx="576064" cy="576064"/>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9 Rectángulo"/>
          <p:cNvSpPr/>
          <p:nvPr/>
        </p:nvSpPr>
        <p:spPr>
          <a:xfrm>
            <a:off x="3707904" y="2037041"/>
            <a:ext cx="576064" cy="576064"/>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2 Flecha derecha"/>
          <p:cNvSpPr/>
          <p:nvPr/>
        </p:nvSpPr>
        <p:spPr>
          <a:xfrm>
            <a:off x="3193163" y="2143379"/>
            <a:ext cx="360040" cy="47694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10 Flecha derecha"/>
          <p:cNvSpPr/>
          <p:nvPr/>
        </p:nvSpPr>
        <p:spPr>
          <a:xfrm>
            <a:off x="3208890" y="2874873"/>
            <a:ext cx="360040" cy="47694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11 Flecha derecha"/>
          <p:cNvSpPr/>
          <p:nvPr/>
        </p:nvSpPr>
        <p:spPr>
          <a:xfrm>
            <a:off x="3203588" y="3594260"/>
            <a:ext cx="360040" cy="47694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12 Abrir llave"/>
          <p:cNvSpPr/>
          <p:nvPr/>
        </p:nvSpPr>
        <p:spPr>
          <a:xfrm>
            <a:off x="1691680" y="2037041"/>
            <a:ext cx="682968" cy="208372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4" name="13 Cerrar llave"/>
          <p:cNvSpPr/>
          <p:nvPr/>
        </p:nvSpPr>
        <p:spPr>
          <a:xfrm>
            <a:off x="4283968" y="2065315"/>
            <a:ext cx="648072" cy="2112039"/>
          </a:xfrm>
          <a:prstGeom prst="rightBrace">
            <a:avLst>
              <a:gd name="adj1" fmla="val 8333"/>
              <a:gd name="adj2" fmla="val 51186"/>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5" name="14 CuadroTexto"/>
          <p:cNvSpPr txBox="1"/>
          <p:nvPr/>
        </p:nvSpPr>
        <p:spPr>
          <a:xfrm>
            <a:off x="733164" y="2894236"/>
            <a:ext cx="1368152" cy="369332"/>
          </a:xfrm>
          <a:prstGeom prst="rect">
            <a:avLst/>
          </a:prstGeom>
          <a:noFill/>
        </p:spPr>
        <p:txBody>
          <a:bodyPr wrap="square" rtlCol="0">
            <a:spAutoFit/>
          </a:bodyPr>
          <a:lstStyle/>
          <a:p>
            <a:r>
              <a:rPr lang="es-MX" dirty="0" smtClean="0"/>
              <a:t>Primarios</a:t>
            </a:r>
            <a:endParaRPr lang="es-MX" dirty="0"/>
          </a:p>
        </p:txBody>
      </p:sp>
      <p:sp>
        <p:nvSpPr>
          <p:cNvPr id="16" name="15 CuadroTexto"/>
          <p:cNvSpPr txBox="1"/>
          <p:nvPr/>
        </p:nvSpPr>
        <p:spPr>
          <a:xfrm>
            <a:off x="4932040" y="2928677"/>
            <a:ext cx="1440160" cy="369332"/>
          </a:xfrm>
          <a:prstGeom prst="rect">
            <a:avLst/>
          </a:prstGeom>
          <a:noFill/>
        </p:spPr>
        <p:txBody>
          <a:bodyPr wrap="square" rtlCol="0">
            <a:spAutoFit/>
          </a:bodyPr>
          <a:lstStyle/>
          <a:p>
            <a:r>
              <a:rPr lang="es-MX" dirty="0"/>
              <a:t>S</a:t>
            </a:r>
            <a:r>
              <a:rPr lang="es-MX" dirty="0" smtClean="0"/>
              <a:t>ecundarios</a:t>
            </a:r>
            <a:endParaRPr lang="es-MX" dirty="0"/>
          </a:p>
        </p:txBody>
      </p:sp>
    </p:spTree>
    <p:extLst>
      <p:ext uri="{BB962C8B-B14F-4D97-AF65-F5344CB8AC3E}">
        <p14:creationId xmlns:p14="http://schemas.microsoft.com/office/powerpoint/2010/main" val="20789019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a:xfrm>
            <a:off x="1043608" y="332656"/>
            <a:ext cx="7416824" cy="1008112"/>
          </a:xfrm>
        </p:spPr>
        <p:txBody>
          <a:bodyPr>
            <a:normAutofit/>
          </a:bodyPr>
          <a:lstStyle/>
          <a:p>
            <a:r>
              <a:rPr lang="es-MX" sz="2400" b="1" dirty="0" smtClean="0">
                <a:latin typeface="Arial" panose="020B0604020202020204" pitchFamily="34" charset="0"/>
                <a:cs typeface="Arial" panose="020B0604020202020204" pitchFamily="34" charset="0"/>
              </a:rPr>
              <a:t>Bibliografía</a:t>
            </a:r>
            <a:endParaRPr lang="es-MX" sz="2400" b="1" dirty="0">
              <a:latin typeface="Arial" panose="020B0604020202020204" pitchFamily="34" charset="0"/>
              <a:cs typeface="Arial" panose="020B0604020202020204" pitchFamily="34" charset="0"/>
            </a:endParaRPr>
          </a:p>
        </p:txBody>
      </p:sp>
      <p:sp>
        <p:nvSpPr>
          <p:cNvPr id="2" name="1 Rectángulo"/>
          <p:cNvSpPr/>
          <p:nvPr/>
        </p:nvSpPr>
        <p:spPr>
          <a:xfrm>
            <a:off x="2320696" y="3212976"/>
            <a:ext cx="4572000" cy="1200329"/>
          </a:xfrm>
          <a:prstGeom prst="rect">
            <a:avLst/>
          </a:prstGeom>
        </p:spPr>
        <p:txBody>
          <a:bodyPr>
            <a:spAutoFit/>
          </a:bodyPr>
          <a:lstStyle/>
          <a:p>
            <a:r>
              <a:rPr lang="es-ES" dirty="0"/>
              <a:t>Runge, Phillipp: "Farben Kugel" en: </a:t>
            </a:r>
            <a:endParaRPr lang="es-MX" dirty="0"/>
          </a:p>
          <a:p>
            <a:r>
              <a:rPr lang="es-ES" dirty="0">
                <a:hlinkClick r:id="rId3"/>
              </a:rPr>
              <a:t>http://www.iscc.org/pdf/RungeFarben-Kugel.pdf</a:t>
            </a:r>
            <a:r>
              <a:rPr lang="es-ES" dirty="0"/>
              <a:t>  20 de Octubre del </a:t>
            </a:r>
            <a:r>
              <a:rPr lang="es-ES" dirty="0" smtClean="0"/>
              <a:t>2016, </a:t>
            </a:r>
            <a:r>
              <a:rPr lang="es-ES" dirty="0"/>
              <a:t>17:42 horas. </a:t>
            </a:r>
            <a:endParaRPr lang="es-MX" dirty="0"/>
          </a:p>
        </p:txBody>
      </p:sp>
      <p:sp>
        <p:nvSpPr>
          <p:cNvPr id="3" name="2 CuadroTexto"/>
          <p:cNvSpPr txBox="1"/>
          <p:nvPr/>
        </p:nvSpPr>
        <p:spPr>
          <a:xfrm>
            <a:off x="2305022" y="1052736"/>
            <a:ext cx="2718048" cy="2031325"/>
          </a:xfrm>
          <a:prstGeom prst="rect">
            <a:avLst/>
          </a:prstGeom>
          <a:noFill/>
        </p:spPr>
        <p:txBody>
          <a:bodyPr wrap="square" rtlCol="0">
            <a:spAutoFit/>
          </a:bodyPr>
          <a:lstStyle/>
          <a:p>
            <a:r>
              <a:rPr lang="es-MX" dirty="0" smtClean="0"/>
              <a:t>El rincón del pintor, “Armonización de colores”, Ed. Parramón, </a:t>
            </a:r>
          </a:p>
          <a:p>
            <a:endParaRPr lang="es-MX" dirty="0"/>
          </a:p>
          <a:p>
            <a:r>
              <a:rPr lang="es-MX" dirty="0" smtClean="0"/>
              <a:t>María Carla Prette, Alfonso De Giorgis, “Leer el Arte”, Ed. SUSAETA</a:t>
            </a:r>
            <a:endParaRPr lang="es-MX" dirty="0"/>
          </a:p>
        </p:txBody>
      </p:sp>
      <p:sp>
        <p:nvSpPr>
          <p:cNvPr id="6" name="5 CuadroTexto"/>
          <p:cNvSpPr txBox="1"/>
          <p:nvPr/>
        </p:nvSpPr>
        <p:spPr>
          <a:xfrm>
            <a:off x="2280037" y="4455026"/>
            <a:ext cx="4256856" cy="1754326"/>
          </a:xfrm>
          <a:prstGeom prst="rect">
            <a:avLst/>
          </a:prstGeom>
          <a:noFill/>
        </p:spPr>
        <p:txBody>
          <a:bodyPr wrap="square" rtlCol="0">
            <a:spAutoFit/>
          </a:bodyPr>
          <a:lstStyle/>
          <a:p>
            <a:r>
              <a:rPr lang="es-ES" dirty="0"/>
              <a:t>Mínguez García, Hortensia. (2011) Teoría del color. Material docente inédito de la Maestría en Estudios y Procesos Creativos en Arte y Diseño (MEPCAD), cap. IV, "Los sistemas métricos del color. Origen, historia y desarrollo", (pp. 105-106)</a:t>
            </a:r>
            <a:endParaRPr lang="es-MX" dirty="0"/>
          </a:p>
        </p:txBody>
      </p:sp>
    </p:spTree>
    <p:extLst>
      <p:ext uri="{BB962C8B-B14F-4D97-AF65-F5344CB8AC3E}">
        <p14:creationId xmlns:p14="http://schemas.microsoft.com/office/powerpoint/2010/main" val="38011792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idx="4294967295"/>
          </p:nvPr>
        </p:nvSpPr>
        <p:spPr>
          <a:xfrm>
            <a:off x="611560" y="476672"/>
            <a:ext cx="8229600" cy="1008113"/>
          </a:xfrm>
        </p:spPr>
        <p:txBody>
          <a:bodyPr>
            <a:normAutofit fontScale="90000"/>
          </a:bodyPr>
          <a:lstStyle/>
          <a:p>
            <a:r>
              <a:rPr lang="es-MX" dirty="0"/>
              <a:t/>
            </a:r>
            <a:br>
              <a:rPr lang="es-MX" dirty="0"/>
            </a:br>
            <a:r>
              <a:rPr lang="es-MX" dirty="0" smtClean="0"/>
              <a:t/>
            </a:r>
            <a:br>
              <a:rPr lang="es-MX" dirty="0" smtClean="0"/>
            </a:br>
            <a:endParaRPr lang="es-MX" dirty="0"/>
          </a:p>
        </p:txBody>
      </p:sp>
      <p:sp>
        <p:nvSpPr>
          <p:cNvPr id="7" name="6 Rectángulo"/>
          <p:cNvSpPr/>
          <p:nvPr/>
        </p:nvSpPr>
        <p:spPr>
          <a:xfrm>
            <a:off x="1403648" y="2244060"/>
            <a:ext cx="6696744" cy="2862322"/>
          </a:xfrm>
          <a:prstGeom prst="rect">
            <a:avLst/>
          </a:prstGeom>
        </p:spPr>
        <p:txBody>
          <a:bodyPr wrap="square">
            <a:spAutoFit/>
          </a:bodyPr>
          <a:lstStyle/>
          <a:p>
            <a:pPr lvl="1" algn="ctr"/>
            <a:r>
              <a:rPr lang="es-MX" sz="2000" dirty="0">
                <a:effectLst>
                  <a:outerShdw blurRad="38100" dist="38100" dir="2700000" algn="tl">
                    <a:srgbClr val="000000">
                      <a:alpha val="43137"/>
                    </a:srgbClr>
                  </a:outerShdw>
                </a:effectLst>
                <a:latin typeface="Arial" pitchFamily="34" charset="0"/>
                <a:cs typeface="Arial" pitchFamily="34" charset="0"/>
              </a:rPr>
              <a:t>Área Académica: Actividad Artística </a:t>
            </a:r>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sz="2000" dirty="0" smtClean="0">
                <a:effectLst>
                  <a:outerShdw blurRad="38100" dist="38100" dir="2700000" algn="tl">
                    <a:srgbClr val="000000">
                      <a:alpha val="43137"/>
                    </a:srgbClr>
                  </a:outerShdw>
                </a:effectLst>
                <a:latin typeface="Arial" pitchFamily="34" charset="0"/>
                <a:cs typeface="Arial" pitchFamily="34" charset="0"/>
              </a:rPr>
              <a:t>Actividad Artística III</a:t>
            </a:r>
          </a:p>
          <a:p>
            <a:pPr lvl="1"/>
            <a:r>
              <a:rPr lang="es-MX" sz="2000" dirty="0" smtClean="0">
                <a:effectLst>
                  <a:outerShdw blurRad="38100" dist="38100" dir="2700000" algn="tl">
                    <a:srgbClr val="000000">
                      <a:alpha val="43137"/>
                    </a:srgbClr>
                  </a:outerShdw>
                </a:effectLst>
                <a:latin typeface="Arial" pitchFamily="34" charset="0"/>
                <a:cs typeface="Arial" pitchFamily="34" charset="0"/>
              </a:rPr>
              <a:t>Unidad I Introducción a la disciplina artística</a:t>
            </a:r>
          </a:p>
          <a:p>
            <a:pPr lvl="1"/>
            <a:r>
              <a:rPr lang="es-MX" sz="2000" dirty="0" smtClean="0">
                <a:effectLst>
                  <a:outerShdw blurRad="38100" dist="38100" dir="2700000" algn="tl">
                    <a:srgbClr val="000000">
                      <a:alpha val="43137"/>
                    </a:srgbClr>
                  </a:outerShdw>
                </a:effectLst>
                <a:latin typeface="Arial" pitchFamily="34" charset="0"/>
                <a:cs typeface="Arial" pitchFamily="34" charset="0"/>
              </a:rPr>
              <a:t>Tema:1.1 Composición: cuerpo humano, espacio, tiempo, ritmo, movimiento, armonía, contraste, forma y color.</a:t>
            </a:r>
            <a:r>
              <a:rPr lang="es-MX" sz="2000" dirty="0">
                <a:effectLst>
                  <a:outerShdw blurRad="38100" dist="38100" dir="2700000" algn="tl">
                    <a:srgbClr val="000000">
                      <a:alpha val="43137"/>
                    </a:srgbClr>
                  </a:outerShdw>
                </a:effectLst>
                <a:latin typeface="Arial" pitchFamily="34" charset="0"/>
                <a:cs typeface="Arial" pitchFamily="34" charset="0"/>
              </a:rPr>
              <a:t/>
            </a:r>
            <a:br>
              <a:rPr lang="es-MX" sz="2000" dirty="0">
                <a:effectLst>
                  <a:outerShdw blurRad="38100" dist="38100" dir="2700000" algn="tl">
                    <a:srgbClr val="000000">
                      <a:alpha val="43137"/>
                    </a:srgbClr>
                  </a:outerShdw>
                </a:effectLst>
                <a:latin typeface="Arial" pitchFamily="34" charset="0"/>
                <a:cs typeface="Arial" pitchFamily="34" charset="0"/>
              </a:rPr>
            </a:br>
            <a:r>
              <a:rPr lang="es-MX" sz="2000" dirty="0" smtClean="0">
                <a:effectLst>
                  <a:outerShdw blurRad="38100" dist="38100" dir="2700000" algn="tl">
                    <a:srgbClr val="000000">
                      <a:alpha val="43137"/>
                    </a:srgbClr>
                  </a:outerShdw>
                </a:effectLst>
                <a:latin typeface="Arial" pitchFamily="34" charset="0"/>
                <a:cs typeface="Arial" pitchFamily="34" charset="0"/>
              </a:rPr>
              <a:t>Profesora: Lic. C.E. Diana Colín Urquijo</a:t>
            </a:r>
            <a:r>
              <a:rPr lang="es-MX" sz="2000" dirty="0">
                <a:effectLst>
                  <a:outerShdw blurRad="38100" dist="38100" dir="2700000" algn="tl">
                    <a:srgbClr val="000000">
                      <a:alpha val="43137"/>
                    </a:srgbClr>
                  </a:outerShdw>
                </a:effectLst>
                <a:latin typeface="Arial" pitchFamily="34" charset="0"/>
                <a:cs typeface="Arial" pitchFamily="34" charset="0"/>
              </a:rPr>
              <a:t/>
            </a:r>
            <a:br>
              <a:rPr lang="es-MX" sz="2000" dirty="0">
                <a:effectLst>
                  <a:outerShdw blurRad="38100" dist="38100" dir="2700000" algn="tl">
                    <a:srgbClr val="000000">
                      <a:alpha val="43137"/>
                    </a:srgbClr>
                  </a:outerShdw>
                </a:effectLst>
                <a:latin typeface="Arial" pitchFamily="34" charset="0"/>
                <a:cs typeface="Arial" pitchFamily="34" charset="0"/>
              </a:rPr>
            </a:br>
            <a:r>
              <a:rPr lang="es-MX" sz="2000" dirty="0">
                <a:effectLst>
                  <a:outerShdw blurRad="38100" dist="38100" dir="2700000" algn="tl">
                    <a:srgbClr val="000000">
                      <a:alpha val="43137"/>
                    </a:srgbClr>
                  </a:outerShdw>
                </a:effectLst>
                <a:latin typeface="Arial" pitchFamily="34" charset="0"/>
                <a:cs typeface="Arial" pitchFamily="34" charset="0"/>
              </a:rPr>
              <a:t/>
            </a:r>
            <a:br>
              <a:rPr lang="es-MX" sz="2000" dirty="0">
                <a:effectLst>
                  <a:outerShdw blurRad="38100" dist="38100" dir="2700000" algn="tl">
                    <a:srgbClr val="000000">
                      <a:alpha val="43137"/>
                    </a:srgbClr>
                  </a:outerShdw>
                </a:effectLst>
                <a:latin typeface="Arial" pitchFamily="34" charset="0"/>
                <a:cs typeface="Arial" pitchFamily="34" charset="0"/>
              </a:rPr>
            </a:br>
            <a:r>
              <a:rPr lang="es-MX" sz="2000" dirty="0">
                <a:effectLst>
                  <a:outerShdw blurRad="38100" dist="38100" dir="2700000" algn="tl">
                    <a:srgbClr val="000000">
                      <a:alpha val="43137"/>
                    </a:srgbClr>
                  </a:outerShdw>
                </a:effectLst>
                <a:latin typeface="Arial" pitchFamily="34" charset="0"/>
                <a:cs typeface="Arial" pitchFamily="34" charset="0"/>
              </a:rPr>
              <a:t>Periodo: Agosto-Diciembre </a:t>
            </a:r>
            <a:r>
              <a:rPr lang="es-MX" sz="2000" dirty="0" smtClean="0">
                <a:effectLst>
                  <a:outerShdw blurRad="38100" dist="38100" dir="2700000" algn="tl">
                    <a:srgbClr val="000000">
                      <a:alpha val="43137"/>
                    </a:srgbClr>
                  </a:outerShdw>
                </a:effectLst>
                <a:latin typeface="Arial" pitchFamily="34" charset="0"/>
                <a:cs typeface="Arial" pitchFamily="34" charset="0"/>
              </a:rPr>
              <a:t>2016</a:t>
            </a:r>
            <a:endParaRPr lang="es-MX" sz="2000" dirty="0"/>
          </a:p>
        </p:txBody>
      </p:sp>
    </p:spTree>
    <p:extLst>
      <p:ext uri="{BB962C8B-B14F-4D97-AF65-F5344CB8AC3E}">
        <p14:creationId xmlns:p14="http://schemas.microsoft.com/office/powerpoint/2010/main" val="10897394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idx="4294967295"/>
          </p:nvPr>
        </p:nvSpPr>
        <p:spPr>
          <a:xfrm>
            <a:off x="611560" y="476672"/>
            <a:ext cx="8229600" cy="1008113"/>
          </a:xfrm>
        </p:spPr>
        <p:txBody>
          <a:bodyPr>
            <a:normAutofit fontScale="90000"/>
          </a:bodyPr>
          <a:lstStyle/>
          <a:p>
            <a:r>
              <a:rPr lang="es-MX" dirty="0"/>
              <a:t/>
            </a:r>
            <a:br>
              <a:rPr lang="es-MX" dirty="0"/>
            </a:br>
            <a:r>
              <a:rPr lang="es-MX" dirty="0" smtClean="0"/>
              <a:t/>
            </a:r>
            <a:br>
              <a:rPr lang="es-MX" dirty="0" smtClean="0"/>
            </a:br>
            <a:endParaRPr lang="es-MX" dirty="0"/>
          </a:p>
        </p:txBody>
      </p:sp>
      <p:sp>
        <p:nvSpPr>
          <p:cNvPr id="7" name="6 CuadroTexto"/>
          <p:cNvSpPr txBox="1"/>
          <p:nvPr/>
        </p:nvSpPr>
        <p:spPr>
          <a:xfrm>
            <a:off x="2195736" y="476672"/>
            <a:ext cx="5040560" cy="523220"/>
          </a:xfrm>
          <a:prstGeom prst="rect">
            <a:avLst/>
          </a:prstGeom>
          <a:noFill/>
        </p:spPr>
        <p:txBody>
          <a:bodyPr wrap="square" rtlCol="0">
            <a:spAutoFit/>
          </a:bodyPr>
          <a:lstStyle/>
          <a:p>
            <a:pPr algn="ctr"/>
            <a:r>
              <a:rPr lang="es-MX" sz="2800" b="1" dirty="0" smtClean="0">
                <a:latin typeface="Arial" panose="020B0604020202020204" pitchFamily="34" charset="0"/>
                <a:cs typeface="Arial" panose="020B0604020202020204" pitchFamily="34" charset="0"/>
              </a:rPr>
              <a:t>Objetivo</a:t>
            </a:r>
            <a:endParaRPr lang="es-MX" sz="2800" b="1" dirty="0">
              <a:latin typeface="Arial" panose="020B0604020202020204" pitchFamily="34" charset="0"/>
              <a:cs typeface="Arial" panose="020B0604020202020204" pitchFamily="34" charset="0"/>
            </a:endParaRPr>
          </a:p>
        </p:txBody>
      </p:sp>
      <p:sp>
        <p:nvSpPr>
          <p:cNvPr id="2" name="1 Rectángulo"/>
          <p:cNvSpPr/>
          <p:nvPr/>
        </p:nvSpPr>
        <p:spPr>
          <a:xfrm>
            <a:off x="1115616" y="2413338"/>
            <a:ext cx="6912768" cy="1323439"/>
          </a:xfrm>
          <a:prstGeom prst="rect">
            <a:avLst/>
          </a:prstGeom>
        </p:spPr>
        <p:txBody>
          <a:bodyPr wrap="square">
            <a:spAutoFit/>
          </a:bodyPr>
          <a:lstStyle/>
          <a:p>
            <a:r>
              <a:rPr lang="es-MX" sz="2000" dirty="0" smtClean="0">
                <a:latin typeface="Arial" panose="020B0604020202020204" pitchFamily="34" charset="0"/>
                <a:cs typeface="Arial" panose="020B0604020202020204" pitchFamily="34" charset="0"/>
              </a:rPr>
              <a:t>El alumno conoce de manera objetiva los métodos de sistematización y organización de los colores según una serie de parámetros muy precisos, complementando con otros aspectos subjetivos que se llevan a la práctica.</a:t>
            </a:r>
            <a:endParaRPr lang="es-MX" sz="2000" dirty="0">
              <a:latin typeface="Arial" panose="020B0604020202020204" pitchFamily="34" charset="0"/>
              <a:cs typeface="Arial" panose="020B0604020202020204" pitchFamily="34" charset="0"/>
            </a:endParaRPr>
          </a:p>
        </p:txBody>
      </p:sp>
      <p:sp>
        <p:nvSpPr>
          <p:cNvPr id="3" name="2 CuadroTexto"/>
          <p:cNvSpPr txBox="1"/>
          <p:nvPr/>
        </p:nvSpPr>
        <p:spPr>
          <a:xfrm>
            <a:off x="251520" y="4762018"/>
            <a:ext cx="5544616" cy="646331"/>
          </a:xfrm>
          <a:prstGeom prst="rect">
            <a:avLst/>
          </a:prstGeom>
          <a:noFill/>
        </p:spPr>
        <p:txBody>
          <a:bodyPr wrap="square" rtlCol="0">
            <a:spAutoFit/>
          </a:bodyPr>
          <a:lstStyle/>
          <a:p>
            <a:r>
              <a:rPr lang="es-MX" b="1" dirty="0" smtClean="0">
                <a:latin typeface="Arial" panose="020B0604020202020204" pitchFamily="34" charset="0"/>
                <a:cs typeface="Arial" panose="020B0604020202020204" pitchFamily="34" charset="0"/>
              </a:rPr>
              <a:t>Palabras clave</a:t>
            </a:r>
            <a:r>
              <a:rPr lang="es-MX" dirty="0" smtClean="0"/>
              <a:t>: </a:t>
            </a:r>
            <a:r>
              <a:rPr lang="es-MX" b="1" dirty="0" smtClean="0">
                <a:latin typeface="Arial" panose="020B0604020202020204" pitchFamily="34" charset="0"/>
                <a:cs typeface="Arial" panose="020B0604020202020204" pitchFamily="34" charset="0"/>
              </a:rPr>
              <a:t>Color, saturación, luminosidad, valor, contraste y armonización cromática. </a:t>
            </a:r>
            <a:endParaRPr lang="es-MX"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95377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idx="4294967295"/>
          </p:nvPr>
        </p:nvSpPr>
        <p:spPr>
          <a:xfrm>
            <a:off x="611560" y="620688"/>
            <a:ext cx="8229600" cy="1296987"/>
          </a:xfrm>
        </p:spPr>
        <p:txBody>
          <a:bodyPr>
            <a:normAutofit fontScale="90000"/>
          </a:bodyPr>
          <a:lstStyle/>
          <a:p>
            <a:r>
              <a:rPr lang="es-MX" dirty="0"/>
              <a:t/>
            </a:r>
            <a:br>
              <a:rPr lang="es-MX" dirty="0"/>
            </a:br>
            <a:endParaRPr lang="es-MX" dirty="0"/>
          </a:p>
        </p:txBody>
      </p:sp>
      <p:sp>
        <p:nvSpPr>
          <p:cNvPr id="5" name="4 CuadroTexto"/>
          <p:cNvSpPr txBox="1"/>
          <p:nvPr/>
        </p:nvSpPr>
        <p:spPr>
          <a:xfrm>
            <a:off x="2483768" y="908720"/>
            <a:ext cx="4392488" cy="461665"/>
          </a:xfrm>
          <a:prstGeom prst="rect">
            <a:avLst/>
          </a:prstGeom>
          <a:noFill/>
        </p:spPr>
        <p:txBody>
          <a:bodyPr wrap="square" rtlCol="0">
            <a:spAutoFit/>
          </a:bodyPr>
          <a:lstStyle/>
          <a:p>
            <a:pPr algn="ctr"/>
            <a:r>
              <a:rPr lang="es-MX" sz="2400" b="1" dirty="0" err="1" smtClean="0">
                <a:latin typeface="Arial" panose="020B0604020202020204" pitchFamily="34" charset="0"/>
                <a:cs typeface="Arial" panose="020B0604020202020204" pitchFamily="34" charset="0"/>
              </a:rPr>
              <a:t>Abstract</a:t>
            </a:r>
            <a:r>
              <a:rPr lang="es-MX" sz="2400" b="1" dirty="0" smtClean="0">
                <a:latin typeface="Arial" panose="020B0604020202020204" pitchFamily="34" charset="0"/>
                <a:cs typeface="Arial" panose="020B0604020202020204" pitchFamily="34" charset="0"/>
              </a:rPr>
              <a:t>:</a:t>
            </a:r>
            <a:endParaRPr lang="es-MX" sz="2400" b="1" dirty="0">
              <a:latin typeface="Arial" panose="020B0604020202020204" pitchFamily="34" charset="0"/>
              <a:cs typeface="Arial" panose="020B0604020202020204" pitchFamily="34" charset="0"/>
            </a:endParaRPr>
          </a:p>
        </p:txBody>
      </p:sp>
      <p:sp>
        <p:nvSpPr>
          <p:cNvPr id="6" name="5 CuadroTexto"/>
          <p:cNvSpPr txBox="1"/>
          <p:nvPr/>
        </p:nvSpPr>
        <p:spPr>
          <a:xfrm>
            <a:off x="971600" y="4581128"/>
            <a:ext cx="6336704" cy="707886"/>
          </a:xfrm>
          <a:prstGeom prst="rect">
            <a:avLst/>
          </a:prstGeom>
          <a:noFill/>
        </p:spPr>
        <p:txBody>
          <a:bodyPr wrap="square" rtlCol="0">
            <a:spAutoFit/>
          </a:bodyPr>
          <a:lstStyle/>
          <a:p>
            <a:r>
              <a:rPr lang="es-MX" sz="2000" b="1" dirty="0" smtClean="0">
                <a:latin typeface="Arial" panose="020B0604020202020204" pitchFamily="34" charset="0"/>
                <a:cs typeface="Arial" panose="020B0604020202020204" pitchFamily="34" charset="0"/>
              </a:rPr>
              <a:t>Key </a:t>
            </a:r>
            <a:r>
              <a:rPr lang="es-MX" sz="2000" b="1" dirty="0" err="1" smtClean="0">
                <a:latin typeface="Arial" panose="020B0604020202020204" pitchFamily="34" charset="0"/>
                <a:cs typeface="Arial" panose="020B0604020202020204" pitchFamily="34" charset="0"/>
              </a:rPr>
              <a:t>words</a:t>
            </a:r>
            <a:r>
              <a:rPr lang="es-MX" sz="2000" b="1" dirty="0" smtClean="0">
                <a:latin typeface="Arial" panose="020B0604020202020204" pitchFamily="34" charset="0"/>
                <a:cs typeface="Arial" panose="020B0604020202020204" pitchFamily="34" charset="0"/>
              </a:rPr>
              <a:t>: </a:t>
            </a:r>
            <a:r>
              <a:rPr lang="es-MX" sz="2000" dirty="0" smtClean="0">
                <a:latin typeface="Arial" panose="020B0604020202020204" pitchFamily="34" charset="0"/>
                <a:cs typeface="Arial" panose="020B0604020202020204" pitchFamily="34" charset="0"/>
              </a:rPr>
              <a:t>Color, </a:t>
            </a:r>
            <a:r>
              <a:rPr lang="es-MX" sz="2000" dirty="0" err="1" smtClean="0">
                <a:latin typeface="Arial" panose="020B0604020202020204" pitchFamily="34" charset="0"/>
                <a:cs typeface="Arial" panose="020B0604020202020204" pitchFamily="34" charset="0"/>
              </a:rPr>
              <a:t>saturation</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luminosity</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valve</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contrast</a:t>
            </a:r>
            <a:r>
              <a:rPr lang="es-MX" sz="2000" dirty="0" smtClean="0">
                <a:latin typeface="Arial" panose="020B0604020202020204" pitchFamily="34" charset="0"/>
                <a:cs typeface="Arial" panose="020B0604020202020204" pitchFamily="34" charset="0"/>
              </a:rPr>
              <a:t>, and </a:t>
            </a:r>
            <a:r>
              <a:rPr lang="es-MX" sz="2000" dirty="0" err="1" smtClean="0">
                <a:latin typeface="Arial" panose="020B0604020202020204" pitchFamily="34" charset="0"/>
                <a:cs typeface="Arial" panose="020B0604020202020204" pitchFamily="34" charset="0"/>
              </a:rPr>
              <a:t>chromatic</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harmonization</a:t>
            </a:r>
            <a:r>
              <a:rPr lang="es-MX" sz="2000" b="1" dirty="0" smtClean="0">
                <a:latin typeface="Arial" panose="020B0604020202020204" pitchFamily="34" charset="0"/>
                <a:cs typeface="Arial" panose="020B0604020202020204" pitchFamily="34" charset="0"/>
              </a:rPr>
              <a:t>.</a:t>
            </a:r>
            <a:endParaRPr lang="es-MX" sz="2000" b="1" dirty="0">
              <a:latin typeface="Arial" panose="020B0604020202020204" pitchFamily="34" charset="0"/>
              <a:cs typeface="Arial" panose="020B0604020202020204" pitchFamily="34" charset="0"/>
            </a:endParaRPr>
          </a:p>
        </p:txBody>
      </p:sp>
      <p:sp>
        <p:nvSpPr>
          <p:cNvPr id="2" name="1 CuadroTexto"/>
          <p:cNvSpPr txBox="1"/>
          <p:nvPr/>
        </p:nvSpPr>
        <p:spPr>
          <a:xfrm>
            <a:off x="1331640" y="1916832"/>
            <a:ext cx="6624736" cy="1323439"/>
          </a:xfrm>
          <a:prstGeom prst="rect">
            <a:avLst/>
          </a:prstGeom>
          <a:noFill/>
        </p:spPr>
        <p:txBody>
          <a:bodyPr wrap="square" rtlCol="0">
            <a:spAutoFit/>
          </a:bodyPr>
          <a:lstStyle/>
          <a:p>
            <a:r>
              <a:rPr lang="es-MX" sz="2000" dirty="0" err="1" smtClean="0">
                <a:latin typeface="Arial" panose="020B0604020202020204" pitchFamily="34" charset="0"/>
                <a:cs typeface="Arial" panose="020B0604020202020204" pitchFamily="34" charset="0"/>
              </a:rPr>
              <a:t>The</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student</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knows</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objetively</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the</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methods</a:t>
            </a:r>
            <a:r>
              <a:rPr lang="es-MX" sz="2000" dirty="0" smtClean="0">
                <a:latin typeface="Arial" panose="020B0604020202020204" pitchFamily="34" charset="0"/>
                <a:cs typeface="Arial" panose="020B0604020202020204" pitchFamily="34" charset="0"/>
              </a:rPr>
              <a:t> to </a:t>
            </a:r>
            <a:r>
              <a:rPr lang="es-MX" sz="2000" dirty="0" err="1" smtClean="0">
                <a:latin typeface="Arial" panose="020B0604020202020204" pitchFamily="34" charset="0"/>
                <a:cs typeface="Arial" panose="020B0604020202020204" pitchFamily="34" charset="0"/>
              </a:rPr>
              <a:t>systematize</a:t>
            </a:r>
            <a:r>
              <a:rPr lang="es-MX" sz="2000" dirty="0" smtClean="0">
                <a:latin typeface="Arial" panose="020B0604020202020204" pitchFamily="34" charset="0"/>
                <a:cs typeface="Arial" panose="020B0604020202020204" pitchFamily="34" charset="0"/>
              </a:rPr>
              <a:t>              and </a:t>
            </a:r>
            <a:r>
              <a:rPr lang="es-MX" sz="2000" dirty="0" err="1" smtClean="0">
                <a:latin typeface="Arial" panose="020B0604020202020204" pitchFamily="34" charset="0"/>
                <a:cs typeface="Arial" panose="020B0604020202020204" pitchFamily="34" charset="0"/>
              </a:rPr>
              <a:t>organize</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colors</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according</a:t>
            </a:r>
            <a:r>
              <a:rPr lang="es-MX" sz="2000" dirty="0" smtClean="0">
                <a:latin typeface="Arial" panose="020B0604020202020204" pitchFamily="34" charset="0"/>
                <a:cs typeface="Arial" panose="020B0604020202020204" pitchFamily="34" charset="0"/>
              </a:rPr>
              <a:t> to a series of </a:t>
            </a:r>
            <a:r>
              <a:rPr lang="es-MX" sz="2000" dirty="0" err="1" smtClean="0">
                <a:latin typeface="Arial" panose="020B0604020202020204" pitchFamily="34" charset="0"/>
                <a:cs typeface="Arial" panose="020B0604020202020204" pitchFamily="34" charset="0"/>
              </a:rPr>
              <a:t>accurate</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parameters</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complementing</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them</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with</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other</a:t>
            </a:r>
            <a:r>
              <a:rPr lang="es-MX" sz="2000" dirty="0" smtClean="0">
                <a:latin typeface="Arial" panose="020B0604020202020204" pitchFamily="34" charset="0"/>
                <a:cs typeface="Arial" panose="020B0604020202020204" pitchFamily="34" charset="0"/>
              </a:rPr>
              <a:t> subjetive </a:t>
            </a:r>
            <a:r>
              <a:rPr lang="es-MX" sz="2000" dirty="0" err="1" smtClean="0">
                <a:latin typeface="Arial" panose="020B0604020202020204" pitchFamily="34" charset="0"/>
                <a:cs typeface="Arial" panose="020B0604020202020204" pitchFamily="34" charset="0"/>
              </a:rPr>
              <a:t>aspects</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that</a:t>
            </a:r>
            <a:r>
              <a:rPr lang="es-MX" sz="2000" dirty="0" smtClean="0">
                <a:latin typeface="Arial" panose="020B0604020202020204" pitchFamily="34" charset="0"/>
                <a:cs typeface="Arial" panose="020B0604020202020204" pitchFamily="34" charset="0"/>
              </a:rPr>
              <a:t> are </a:t>
            </a:r>
            <a:r>
              <a:rPr lang="es-MX" sz="2000" dirty="0" err="1" smtClean="0">
                <a:latin typeface="Arial" panose="020B0604020202020204" pitchFamily="34" charset="0"/>
                <a:cs typeface="Arial" panose="020B0604020202020204" pitchFamily="34" charset="0"/>
              </a:rPr>
              <a:t>put</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into</a:t>
            </a:r>
            <a:r>
              <a:rPr lang="es-MX" sz="2000" dirty="0" smtClean="0">
                <a:latin typeface="Arial" panose="020B0604020202020204" pitchFamily="34" charset="0"/>
                <a:cs typeface="Arial" panose="020B0604020202020204" pitchFamily="34" charset="0"/>
              </a:rPr>
              <a:t> </a:t>
            </a:r>
            <a:r>
              <a:rPr lang="es-MX" sz="2000" dirty="0" err="1" smtClean="0">
                <a:latin typeface="Arial" panose="020B0604020202020204" pitchFamily="34" charset="0"/>
                <a:cs typeface="Arial" panose="020B0604020202020204" pitchFamily="34" charset="0"/>
              </a:rPr>
              <a:t>ptractice</a:t>
            </a:r>
            <a:r>
              <a:rPr lang="es-MX" sz="2000" dirty="0" smtClean="0">
                <a:latin typeface="Arial" panose="020B0604020202020204" pitchFamily="34" charset="0"/>
                <a:cs typeface="Arial" panose="020B0604020202020204" pitchFamily="34" charset="0"/>
              </a:rPr>
              <a:t>.</a:t>
            </a:r>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46154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idx="4294967295"/>
          </p:nvPr>
        </p:nvSpPr>
        <p:spPr>
          <a:xfrm>
            <a:off x="611560" y="620688"/>
            <a:ext cx="8229600" cy="1296987"/>
          </a:xfrm>
        </p:spPr>
        <p:txBody>
          <a:bodyPr>
            <a:normAutofit fontScale="90000"/>
          </a:bodyPr>
          <a:lstStyle/>
          <a:p>
            <a:r>
              <a:rPr lang="es-MX" dirty="0" smtClean="0"/>
              <a:t>El color</a:t>
            </a:r>
            <a:br>
              <a:rPr lang="es-MX" dirty="0" smtClean="0"/>
            </a:br>
            <a:endParaRPr lang="es-MX" dirty="0"/>
          </a:p>
        </p:txBody>
      </p:sp>
      <p:sp>
        <p:nvSpPr>
          <p:cNvPr id="3" name="2 CuadroTexto"/>
          <p:cNvSpPr txBox="1"/>
          <p:nvPr/>
        </p:nvSpPr>
        <p:spPr>
          <a:xfrm>
            <a:off x="4283968" y="2708920"/>
            <a:ext cx="4608512" cy="2554545"/>
          </a:xfrm>
          <a:prstGeom prst="rect">
            <a:avLst/>
          </a:prstGeom>
          <a:noFill/>
        </p:spPr>
        <p:txBody>
          <a:bodyPr wrap="square" rtlCol="0">
            <a:spAutoFit/>
          </a:bodyPr>
          <a:lstStyle/>
          <a:p>
            <a:pPr algn="just"/>
            <a:r>
              <a:rPr lang="es-MX" sz="2000" dirty="0" smtClean="0">
                <a:latin typeface="Arial" panose="020B0604020202020204" pitchFamily="34" charset="0"/>
                <a:cs typeface="Arial" panose="020B0604020202020204" pitchFamily="34" charset="0"/>
              </a:rPr>
              <a:t>El arco iris, los griegos personificaron este fascinante fenómeno en Iris, la mensajera de los dioses, que descendía entre los hombres agitando sus alas multicolores.</a:t>
            </a:r>
          </a:p>
          <a:p>
            <a:pPr algn="just"/>
            <a:r>
              <a:rPr lang="es-MX" sz="2000" dirty="0" smtClean="0">
                <a:latin typeface="Arial" panose="020B0604020202020204" pitchFamily="34" charset="0"/>
                <a:cs typeface="Arial" panose="020B0604020202020204" pitchFamily="34" charset="0"/>
              </a:rPr>
              <a:t>Científicamente el arco iris se forma por refracción de la luz en gotas de agua.</a:t>
            </a:r>
            <a:endParaRPr lang="es-MX" sz="2000" dirty="0">
              <a:latin typeface="Arial" panose="020B0604020202020204" pitchFamily="34" charset="0"/>
              <a:cs typeface="Arial" panose="020B0604020202020204" pitchFamily="34" charset="0"/>
            </a:endParaRPr>
          </a:p>
        </p:txBody>
      </p:sp>
      <p:pic>
        <p:nvPicPr>
          <p:cNvPr id="6" name="5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804" y="2438861"/>
            <a:ext cx="3830147" cy="3006363"/>
          </a:xfrm>
          <a:prstGeom prst="rect">
            <a:avLst/>
          </a:prstGeom>
        </p:spPr>
      </p:pic>
    </p:spTree>
    <p:extLst>
      <p:ext uri="{BB962C8B-B14F-4D97-AF65-F5344CB8AC3E}">
        <p14:creationId xmlns:p14="http://schemas.microsoft.com/office/powerpoint/2010/main" val="22380956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a:xfrm>
            <a:off x="467544" y="116632"/>
            <a:ext cx="8229600" cy="864096"/>
          </a:xfrm>
        </p:spPr>
        <p:txBody>
          <a:bodyPr>
            <a:normAutofit/>
          </a:bodyPr>
          <a:lstStyle/>
          <a:p>
            <a:r>
              <a:rPr lang="es-MX" sz="2800" dirty="0" smtClean="0">
                <a:latin typeface="Arial" panose="020B0604020202020204" pitchFamily="34" charset="0"/>
                <a:cs typeface="Arial" panose="020B0604020202020204" pitchFamily="34" charset="0"/>
              </a:rPr>
              <a:t>Descomposición de la luz</a:t>
            </a:r>
            <a:endParaRPr lang="es-MX" sz="2800" dirty="0">
              <a:latin typeface="Arial" panose="020B0604020202020204" pitchFamily="34" charset="0"/>
              <a:cs typeface="Arial" panose="020B0604020202020204" pitchFamily="34" charset="0"/>
            </a:endParaRPr>
          </a:p>
        </p:txBody>
      </p:sp>
      <p:sp>
        <p:nvSpPr>
          <p:cNvPr id="5" name="4 CuadroTexto"/>
          <p:cNvSpPr txBox="1"/>
          <p:nvPr/>
        </p:nvSpPr>
        <p:spPr>
          <a:xfrm flipH="1">
            <a:off x="827584" y="836712"/>
            <a:ext cx="7704856" cy="646331"/>
          </a:xfrm>
          <a:prstGeom prst="rect">
            <a:avLst/>
          </a:prstGeom>
          <a:noFill/>
        </p:spPr>
        <p:txBody>
          <a:bodyPr wrap="square" rtlCol="0">
            <a:spAutoFit/>
          </a:bodyPr>
          <a:lstStyle/>
          <a:p>
            <a:r>
              <a:rPr lang="es-MX" dirty="0" smtClean="0">
                <a:latin typeface="Arial" panose="020B0604020202020204" pitchFamily="34" charset="0"/>
                <a:cs typeface="Arial" panose="020B0604020202020204" pitchFamily="34" charset="0"/>
              </a:rPr>
              <a:t>Cuando un rayo de luz blanca incide en una de las caras del prisma con cierto ángulo, cada uno de los colores es visible por separado.</a:t>
            </a:r>
            <a:endParaRPr lang="es-MX" dirty="0">
              <a:latin typeface="Arial" panose="020B0604020202020204" pitchFamily="34" charset="0"/>
              <a:cs typeface="Arial" panose="020B0604020202020204" pitchFamily="34" charset="0"/>
            </a:endParaRPr>
          </a:p>
        </p:txBody>
      </p:sp>
      <p:sp>
        <p:nvSpPr>
          <p:cNvPr id="6" name="5 CuadroTexto"/>
          <p:cNvSpPr txBox="1"/>
          <p:nvPr/>
        </p:nvSpPr>
        <p:spPr>
          <a:xfrm>
            <a:off x="5076056" y="1807800"/>
            <a:ext cx="3600400" cy="2554545"/>
          </a:xfrm>
          <a:prstGeom prst="rect">
            <a:avLst/>
          </a:prstGeom>
          <a:noFill/>
        </p:spPr>
        <p:txBody>
          <a:bodyPr wrap="square" rtlCol="0">
            <a:spAutoFit/>
          </a:bodyPr>
          <a:lstStyle/>
          <a:p>
            <a:r>
              <a:rPr lang="es-MX" sz="1600" dirty="0" smtClean="0">
                <a:latin typeface="Arial" panose="020B0604020202020204" pitchFamily="34" charset="0"/>
                <a:cs typeface="Arial" panose="020B0604020202020204" pitchFamily="34" charset="0"/>
              </a:rPr>
              <a:t>Isaac Newton, (1672) el científico ingles, observó un rayo de luz que penetraba por un pequeño orificio en una cámara oscura.</a:t>
            </a:r>
          </a:p>
          <a:p>
            <a:r>
              <a:rPr lang="es-MX" sz="1600" dirty="0" smtClean="0">
                <a:latin typeface="Arial" panose="020B0604020202020204" pitchFamily="34" charset="0"/>
                <a:cs typeface="Arial" panose="020B0604020202020204" pitchFamily="34" charset="0"/>
              </a:rPr>
              <a:t>El rayo de luz incidía en un prisma de cristal y el científico observó que el rayo salía por la parte opuesta , transformado en un abanico de colores</a:t>
            </a:r>
            <a:r>
              <a:rPr lang="es-MX" sz="1600" dirty="0">
                <a:latin typeface="Arial" panose="020B0604020202020204" pitchFamily="34" charset="0"/>
                <a:cs typeface="Arial" panose="020B0604020202020204" pitchFamily="34" charset="0"/>
              </a:rPr>
              <a:t>,</a:t>
            </a:r>
            <a:r>
              <a:rPr lang="es-MX" sz="1600" dirty="0" smtClean="0">
                <a:latin typeface="Arial" panose="020B0604020202020204" pitchFamily="34" charset="0"/>
                <a:cs typeface="Arial" panose="020B0604020202020204" pitchFamily="34" charset="0"/>
              </a:rPr>
              <a:t> (“fenómeno de la dispersión de la luz”).</a:t>
            </a:r>
          </a:p>
        </p:txBody>
      </p:sp>
      <p:pic>
        <p:nvPicPr>
          <p:cNvPr id="2" name="1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1017" y="1988840"/>
            <a:ext cx="4478897" cy="2192467"/>
          </a:xfrm>
          <a:prstGeom prst="rect">
            <a:avLst/>
          </a:prstGeom>
        </p:spPr>
      </p:pic>
      <p:sp>
        <p:nvSpPr>
          <p:cNvPr id="3" name="2 CuadroTexto"/>
          <p:cNvSpPr txBox="1"/>
          <p:nvPr/>
        </p:nvSpPr>
        <p:spPr>
          <a:xfrm>
            <a:off x="526049" y="4688331"/>
            <a:ext cx="7996071" cy="923330"/>
          </a:xfrm>
          <a:prstGeom prst="rect">
            <a:avLst/>
          </a:prstGeom>
          <a:noFill/>
        </p:spPr>
        <p:txBody>
          <a:bodyPr wrap="square" rtlCol="0">
            <a:spAutoFit/>
          </a:bodyPr>
          <a:lstStyle/>
          <a:p>
            <a:r>
              <a:rPr lang="es-MX" dirty="0" smtClean="0"/>
              <a:t>Tomando como referencia las notas musicales, que son siete, subdividió la luz blanca en siete colores fundamentales: rojo, naranja, amarillo, verde , azul, añil y violeta</a:t>
            </a:r>
            <a:endParaRPr lang="es-MX" dirty="0"/>
          </a:p>
        </p:txBody>
      </p:sp>
    </p:spTree>
    <p:extLst>
      <p:ext uri="{BB962C8B-B14F-4D97-AF65-F5344CB8AC3E}">
        <p14:creationId xmlns:p14="http://schemas.microsoft.com/office/powerpoint/2010/main" val="21171949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a:xfrm>
            <a:off x="2339752" y="404664"/>
            <a:ext cx="3528392" cy="648072"/>
          </a:xfrm>
        </p:spPr>
        <p:txBody>
          <a:bodyPr>
            <a:normAutofit/>
          </a:bodyPr>
          <a:lstStyle/>
          <a:p>
            <a:pPr algn="l"/>
            <a:r>
              <a:rPr lang="es-MX" sz="1800" dirty="0" smtClean="0">
                <a:latin typeface="Arial" panose="020B0604020202020204" pitchFamily="34" charset="0"/>
                <a:cs typeface="Arial" panose="020B0604020202020204" pitchFamily="34" charset="0"/>
              </a:rPr>
              <a:t>Círculo cromático de Newton</a:t>
            </a:r>
            <a:endParaRPr lang="es-MX" sz="1800" dirty="0">
              <a:latin typeface="Arial" panose="020B0604020202020204" pitchFamily="34" charset="0"/>
              <a:cs typeface="Arial" panose="020B0604020202020204" pitchFamily="34" charset="0"/>
            </a:endParaRPr>
          </a:p>
        </p:txBody>
      </p:sp>
      <p:sp>
        <p:nvSpPr>
          <p:cNvPr id="2" name="1 CuadroTexto"/>
          <p:cNvSpPr txBox="1"/>
          <p:nvPr/>
        </p:nvSpPr>
        <p:spPr>
          <a:xfrm>
            <a:off x="467544" y="1412776"/>
            <a:ext cx="3240360" cy="4596323"/>
          </a:xfrm>
          <a:prstGeom prst="rect">
            <a:avLst/>
          </a:prstGeom>
          <a:noFill/>
        </p:spPr>
        <p:txBody>
          <a:bodyPr wrap="square" rtlCol="0">
            <a:spAutoFit/>
          </a:bodyPr>
          <a:lstStyle/>
          <a:p>
            <a:r>
              <a:rPr lang="es-ES" dirty="0" smtClean="0"/>
              <a:t>En </a:t>
            </a:r>
            <a:r>
              <a:rPr lang="es-ES" dirty="0"/>
              <a:t>la circunferencia del círculo se disponían los colores espectrales, del rojo al violeta. Los colores en el interior eran colores no espectrales (es decir, que se </a:t>
            </a:r>
            <a:r>
              <a:rPr lang="es-ES" dirty="0" smtClean="0"/>
              <a:t>obtenían mezclando </a:t>
            </a:r>
            <a:r>
              <a:rPr lang="es-ES" dirty="0"/>
              <a:t>colores espectrales). En el centro del círculo se halla el blanco y en cada rayo que se une al centro con un color espectral, sobre la circunferencia, van los distintos tonos del color, en gradación desde el blanco (saturación nula) hasta el color espectral (saturación máxima). </a:t>
            </a:r>
            <a:endParaRPr lang="es-MX" dirty="0"/>
          </a:p>
        </p:txBody>
      </p:sp>
      <p:pic>
        <p:nvPicPr>
          <p:cNvPr id="3" name="2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99160" y="1522312"/>
            <a:ext cx="4261644" cy="4282952"/>
          </a:xfrm>
          <a:prstGeom prst="rect">
            <a:avLst/>
          </a:prstGeom>
        </p:spPr>
      </p:pic>
    </p:spTree>
    <p:extLst>
      <p:ext uri="{BB962C8B-B14F-4D97-AF65-F5344CB8AC3E}">
        <p14:creationId xmlns:p14="http://schemas.microsoft.com/office/powerpoint/2010/main" val="28406470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a:xfrm>
            <a:off x="2339752" y="404664"/>
            <a:ext cx="3528392" cy="648072"/>
          </a:xfrm>
        </p:spPr>
        <p:txBody>
          <a:bodyPr>
            <a:normAutofit/>
          </a:bodyPr>
          <a:lstStyle/>
          <a:p>
            <a:pPr algn="l"/>
            <a:endParaRPr lang="es-MX" sz="1800" dirty="0">
              <a:latin typeface="Arial" panose="020B0604020202020204" pitchFamily="34" charset="0"/>
              <a:cs typeface="Arial" panose="020B0604020202020204" pitchFamily="34" charset="0"/>
            </a:endParaRPr>
          </a:p>
        </p:txBody>
      </p:sp>
      <p:sp>
        <p:nvSpPr>
          <p:cNvPr id="2" name="1 CuadroTexto"/>
          <p:cNvSpPr txBox="1"/>
          <p:nvPr/>
        </p:nvSpPr>
        <p:spPr>
          <a:xfrm>
            <a:off x="467544" y="1412776"/>
            <a:ext cx="3240360" cy="2585323"/>
          </a:xfrm>
          <a:prstGeom prst="rect">
            <a:avLst/>
          </a:prstGeom>
          <a:noFill/>
        </p:spPr>
        <p:txBody>
          <a:bodyPr wrap="square" rtlCol="0">
            <a:spAutoFit/>
          </a:bodyPr>
          <a:lstStyle/>
          <a:p>
            <a:r>
              <a:rPr lang="es-ES" dirty="0"/>
              <a:t>Cuando hablamos de color hay que </a:t>
            </a:r>
            <a:r>
              <a:rPr lang="es-ES" dirty="0" smtClean="0"/>
              <a:t>precisar </a:t>
            </a:r>
            <a:r>
              <a:rPr lang="es-ES" dirty="0"/>
              <a:t>entre los colores luz y los colores pigmento o materiales. los colores luz no es otra cosa que la luz que reflejan los cuerpos. a nosotros nos interesan particularmente los colores pigmento, y es a lo que nos vamos a referir.</a:t>
            </a:r>
            <a:endParaRPr lang="es-MX" dirty="0"/>
          </a:p>
        </p:txBody>
      </p:sp>
      <p:pic>
        <p:nvPicPr>
          <p:cNvPr id="3" name="2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39952" y="1400400"/>
            <a:ext cx="4244161" cy="3536801"/>
          </a:xfrm>
          <a:prstGeom prst="rect">
            <a:avLst/>
          </a:prstGeom>
        </p:spPr>
      </p:pic>
    </p:spTree>
    <p:extLst>
      <p:ext uri="{BB962C8B-B14F-4D97-AF65-F5344CB8AC3E}">
        <p14:creationId xmlns:p14="http://schemas.microsoft.com/office/powerpoint/2010/main" val="9662241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3 Título"/>
          <p:cNvSpPr>
            <a:spLocks noGrp="1"/>
          </p:cNvSpPr>
          <p:nvPr>
            <p:ph type="title"/>
          </p:nvPr>
        </p:nvSpPr>
        <p:spPr>
          <a:xfrm>
            <a:off x="1043608" y="332656"/>
            <a:ext cx="7416824" cy="1008112"/>
          </a:xfrm>
        </p:spPr>
        <p:txBody>
          <a:bodyPr>
            <a:normAutofit/>
          </a:bodyPr>
          <a:lstStyle/>
          <a:p>
            <a:r>
              <a:rPr lang="es-MX" sz="2800" b="1" dirty="0" smtClean="0">
                <a:latin typeface="Arial" panose="020B0604020202020204" pitchFamily="34" charset="0"/>
                <a:cs typeface="Arial" panose="020B0604020202020204" pitchFamily="34" charset="0"/>
              </a:rPr>
              <a:t>Modelos cromáticos basados en tres colores primarios</a:t>
            </a:r>
            <a:endParaRPr lang="es-MX" sz="2800" b="1" dirty="0">
              <a:latin typeface="Arial" panose="020B0604020202020204" pitchFamily="34" charset="0"/>
              <a:cs typeface="Arial" panose="020B0604020202020204" pitchFamily="34" charset="0"/>
            </a:endParaRPr>
          </a:p>
        </p:txBody>
      </p:sp>
      <p:sp>
        <p:nvSpPr>
          <p:cNvPr id="5" name="4 CuadroTexto"/>
          <p:cNvSpPr txBox="1"/>
          <p:nvPr/>
        </p:nvSpPr>
        <p:spPr>
          <a:xfrm>
            <a:off x="3303456" y="5261145"/>
            <a:ext cx="5840944" cy="369332"/>
          </a:xfrm>
          <a:prstGeom prst="rect">
            <a:avLst/>
          </a:prstGeom>
          <a:noFill/>
        </p:spPr>
        <p:txBody>
          <a:bodyPr wrap="square" rtlCol="0">
            <a:spAutoFit/>
          </a:bodyPr>
          <a:lstStyle/>
          <a:p>
            <a:r>
              <a:rPr lang="es-MX" dirty="0" smtClean="0"/>
              <a:t>Estrella de Goethe reproducida por Diana Colín Urquijo</a:t>
            </a:r>
            <a:endParaRPr lang="es-MX" dirty="0"/>
          </a:p>
        </p:txBody>
      </p:sp>
      <p:sp>
        <p:nvSpPr>
          <p:cNvPr id="8" name="7 CuadroTexto"/>
          <p:cNvSpPr txBox="1"/>
          <p:nvPr/>
        </p:nvSpPr>
        <p:spPr>
          <a:xfrm>
            <a:off x="539552" y="1844824"/>
            <a:ext cx="2376264" cy="3416320"/>
          </a:xfrm>
          <a:prstGeom prst="rect">
            <a:avLst/>
          </a:prstGeom>
          <a:noFill/>
        </p:spPr>
        <p:txBody>
          <a:bodyPr wrap="square" rtlCol="0">
            <a:spAutoFit/>
          </a:bodyPr>
          <a:lstStyle/>
          <a:p>
            <a:r>
              <a:rPr lang="es-MX" dirty="0"/>
              <a:t>El poeta y pensador J.W. von Goethe publicó su tratado de los colores en 1810, inauguró la psicología del color. Ordenó los colores en una estrella de seis puntas; lo hizo por razones prácticas y psicológicas y a cada color le atribuía un contenido </a:t>
            </a:r>
            <a:r>
              <a:rPr lang="es-MX" dirty="0" smtClean="0"/>
              <a:t>emocional.</a:t>
            </a:r>
            <a:endParaRPr lang="es-MX" dirty="0"/>
          </a:p>
        </p:txBody>
      </p:sp>
      <p:pic>
        <p:nvPicPr>
          <p:cNvPr id="13" name="12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03456" y="1493065"/>
            <a:ext cx="5541158" cy="3768079"/>
          </a:xfrm>
          <a:prstGeom prst="rect">
            <a:avLst/>
          </a:prstGeom>
        </p:spPr>
      </p:pic>
    </p:spTree>
    <p:extLst>
      <p:ext uri="{BB962C8B-B14F-4D97-AF65-F5344CB8AC3E}">
        <p14:creationId xmlns:p14="http://schemas.microsoft.com/office/powerpoint/2010/main" val="177636177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1481</TotalTime>
  <Words>1338</Words>
  <Application>Microsoft Office PowerPoint</Application>
  <PresentationFormat>Presentación en pantalla (4:3)</PresentationFormat>
  <Paragraphs>79</Paragraphs>
  <Slides>19</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19</vt:i4>
      </vt:variant>
    </vt:vector>
  </HeadingPairs>
  <TitlesOfParts>
    <vt:vector size="22" baseType="lpstr">
      <vt:lpstr>Arial</vt:lpstr>
      <vt:lpstr>Calibri</vt:lpstr>
      <vt:lpstr>Tema de Office</vt:lpstr>
      <vt:lpstr>Presentación de PowerPoint</vt:lpstr>
      <vt:lpstr>  </vt:lpstr>
      <vt:lpstr>  </vt:lpstr>
      <vt:lpstr> </vt:lpstr>
      <vt:lpstr>El color </vt:lpstr>
      <vt:lpstr>Descomposición de la luz</vt:lpstr>
      <vt:lpstr>Círculo cromático de Newton</vt:lpstr>
      <vt:lpstr>Presentación de PowerPoint</vt:lpstr>
      <vt:lpstr>Modelos cromáticos basados en tres colores primarios</vt:lpstr>
      <vt:lpstr>Modelos cromáticos basados en tres colores primarios</vt:lpstr>
      <vt:lpstr>Colores complementarios</vt:lpstr>
      <vt:lpstr>Teoría de Goethe</vt:lpstr>
      <vt:lpstr>Teoría de Goethe</vt:lpstr>
      <vt:lpstr>Teoría de Goethe</vt:lpstr>
      <vt:lpstr>Teoría de Goethe</vt:lpstr>
      <vt:lpstr>La esfera de Runge</vt:lpstr>
      <vt:lpstr>Las tres dimensiones del color </vt:lpstr>
      <vt:lpstr>COLORES COMPLEMENTARIOS</vt:lpstr>
      <vt:lpstr>Bibliografía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webdesign1</dc:creator>
  <cp:lastModifiedBy>Administrador</cp:lastModifiedBy>
  <cp:revision>68</cp:revision>
  <dcterms:created xsi:type="dcterms:W3CDTF">2014-07-09T15:06:15Z</dcterms:created>
  <dcterms:modified xsi:type="dcterms:W3CDTF">2017-03-21T17:50:51Z</dcterms:modified>
</cp:coreProperties>
</file>